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8" r:id="rId10"/>
    <p:sldId id="269" r:id="rId11"/>
    <p:sldId id="273" r:id="rId12"/>
    <p:sldId id="274" r:id="rId13"/>
    <p:sldId id="275" r:id="rId14"/>
    <p:sldId id="276" r:id="rId15"/>
    <p:sldId id="277" r:id="rId16"/>
    <p:sldId id="278" r:id="rId17"/>
    <p:sldId id="280" r:id="rId18"/>
    <p:sldId id="281" r:id="rId19"/>
    <p:sldId id="282" r:id="rId20"/>
    <p:sldId id="279" r:id="rId21"/>
    <p:sldId id="283" r:id="rId22"/>
    <p:sldId id="284" r:id="rId23"/>
    <p:sldId id="285"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6" r:id="rId38"/>
    <p:sldId id="307" r:id="rId39"/>
    <p:sldId id="308" r:id="rId40"/>
    <p:sldId id="309" r:id="rId41"/>
    <p:sldId id="316" r:id="rId42"/>
    <p:sldId id="317" r:id="rId43"/>
    <p:sldId id="318" r:id="rId44"/>
    <p:sldId id="325" r:id="rId45"/>
    <p:sldId id="321" r:id="rId46"/>
    <p:sldId id="322" r:id="rId47"/>
    <p:sldId id="323" r:id="rId48"/>
    <p:sldId id="324" r:id="rId49"/>
    <p:sldId id="319"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7" autoAdjust="0"/>
    <p:restoredTop sz="94660"/>
  </p:normalViewPr>
  <p:slideViewPr>
    <p:cSldViewPr>
      <p:cViewPr>
        <p:scale>
          <a:sx n="60" d="100"/>
          <a:sy n="60" d="100"/>
        </p:scale>
        <p:origin x="-2268" y="-75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fld id="{C678D257-F50C-4DAF-B7B0-47DFE44E8066}" type="datetimeFigureOut">
              <a:rPr lang="en-US"/>
              <a:pPr>
                <a:defRPr/>
              </a:pPr>
              <a:t>12/2/2014</a:t>
            </a:fld>
            <a:endParaRPr lang="en-US"/>
          </a:p>
        </p:txBody>
      </p:sp>
      <p:sp>
        <p:nvSpPr>
          <p:cNvPr id="8" name="Slide Number Placeholder 15"/>
          <p:cNvSpPr>
            <a:spLocks noGrp="1"/>
          </p:cNvSpPr>
          <p:nvPr>
            <p:ph type="sldNum" sz="quarter" idx="11"/>
          </p:nvPr>
        </p:nvSpPr>
        <p:spPr/>
        <p:txBody>
          <a:bodyPr/>
          <a:lstStyle>
            <a:lvl1pPr>
              <a:defRPr/>
            </a:lvl1pPr>
          </a:lstStyle>
          <a:p>
            <a:pPr>
              <a:defRPr/>
            </a:pPr>
            <a:fld id="{F10B007B-D479-4D03-8F59-D412197DB191}" type="slidenum">
              <a:rPr lang="en-US"/>
              <a:pPr>
                <a:defRPr/>
              </a:pPr>
              <a:t>‹#›</a:t>
            </a:fld>
            <a:endParaRPr lang="en-US"/>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C042CA78-4EF9-4F5A-888C-187470E72ECC}" type="datetimeFigureOut">
              <a:rPr lang="en-US"/>
              <a:pPr>
                <a:defRPr/>
              </a:pPr>
              <a:t>12/2/2014</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8F340EF9-472C-4286-9C7C-58945A5045D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01F01ED6-9A35-485C-98D3-8F4327163A39}" type="datetimeFigureOut">
              <a:rPr lang="en-US"/>
              <a:pPr>
                <a:defRPr/>
              </a:pPr>
              <a:t>12/2/2014</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72D8F53F-3CE6-463E-9432-16B44F5822B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fld id="{4CBAA757-D26B-4AC0-9CCE-F93E511C96CF}" type="datetimeFigureOut">
              <a:rPr lang="en-US"/>
              <a:pPr>
                <a:defRPr/>
              </a:pPr>
              <a:t>12/2/2014</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0C4FA61D-0A4D-495C-B284-41E330FC54D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A7FD71-7967-47A3-B711-10B5B0647AB1}" type="datetimeFigureOut">
              <a:rPr lang="en-US"/>
              <a:pPr>
                <a:defRPr/>
              </a:pPr>
              <a:t>12/2/2014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3F8BB9-FB7F-478F-B0BE-243B78749A2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45FDD774-FEAB-45F8-8880-B2F2E307AC43}" type="datetimeFigureOut">
              <a:rPr lang="en-US"/>
              <a:pPr>
                <a:defRPr/>
              </a:pPr>
              <a:t>12/2/2014</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4AD4F5D0-6C16-48D3-8838-B49A0AFE0F2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14814A6A-B858-4896-BF2F-7482E7FF3570}" type="slidenum">
              <a:rPr lang="en-US"/>
              <a:pPr>
                <a:defRPr/>
              </a:pPr>
              <a:t>‹#›</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Date Placeholder 6"/>
          <p:cNvSpPr>
            <a:spLocks noGrp="1"/>
          </p:cNvSpPr>
          <p:nvPr>
            <p:ph type="dt" sz="half" idx="12"/>
          </p:nvPr>
        </p:nvSpPr>
        <p:spPr/>
        <p:txBody>
          <a:bodyPr/>
          <a:lstStyle>
            <a:lvl1pPr>
              <a:defRPr/>
            </a:lvl1pPr>
          </a:lstStyle>
          <a:p>
            <a:pPr>
              <a:defRPr/>
            </a:pPr>
            <a:fld id="{F2DAF7F9-0F26-45A5-9197-88EAA1AB8DCB}" type="datetimeFigureOut">
              <a:rPr lang="en-US"/>
              <a:pPr>
                <a:defRPr/>
              </a:pPr>
              <a:t>12/2/2014</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E71F557C-DD4E-4CF3-8EDC-62205AE19B03}" type="datetimeFigureOut">
              <a:rPr lang="en-US"/>
              <a:pPr>
                <a:defRPr/>
              </a:pPr>
              <a:t>12/2/2014</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F07319C5-7C8F-4A1D-98F5-06FFE291C81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715F403F-6456-4488-A28B-ED2B55C7555E}" type="datetimeFigureOut">
              <a:rPr lang="en-US"/>
              <a:pPr>
                <a:defRPr/>
              </a:pPr>
              <a:t>12/2/2014</a:t>
            </a:fld>
            <a:endParaRPr lang="en-US"/>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49531ADC-89DE-4ECF-B090-A22BB409A54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7"/>
          <p:cNvSpPr>
            <a:spLocks noGrp="1"/>
          </p:cNvSpPr>
          <p:nvPr>
            <p:ph type="dt" sz="half" idx="10"/>
          </p:nvPr>
        </p:nvSpPr>
        <p:spPr/>
        <p:txBody>
          <a:bodyPr/>
          <a:lstStyle>
            <a:lvl1pPr>
              <a:defRPr/>
            </a:lvl1pPr>
          </a:lstStyle>
          <a:p>
            <a:pPr>
              <a:defRPr/>
            </a:pPr>
            <a:fld id="{81EB00F6-B8F9-4C2D-83D6-6183998FFC00}" type="datetimeFigureOut">
              <a:rPr lang="en-US"/>
              <a:pPr>
                <a:defRPr/>
              </a:pPr>
              <a:t>12/2/2014</a:t>
            </a:fld>
            <a:endParaRPr lang="en-US"/>
          </a:p>
        </p:txBody>
      </p:sp>
      <p:sp>
        <p:nvSpPr>
          <p:cNvPr id="6" name="Slide Number Placeholder 8"/>
          <p:cNvSpPr>
            <a:spLocks noGrp="1"/>
          </p:cNvSpPr>
          <p:nvPr>
            <p:ph type="sldNum" sz="quarter" idx="11"/>
          </p:nvPr>
        </p:nvSpPr>
        <p:spPr/>
        <p:txBody>
          <a:bodyPr/>
          <a:lstStyle>
            <a:lvl1pPr>
              <a:defRPr/>
            </a:lvl1pPr>
          </a:lstStyle>
          <a:p>
            <a:pPr>
              <a:defRPr/>
            </a:pPr>
            <a:fld id="{3B87A865-F625-48DA-A9AC-C0BB132AB686}" type="slidenum">
              <a:rPr lang="en-US"/>
              <a:pPr>
                <a:defRPr/>
              </a:pPr>
              <a:t>‹#›</a:t>
            </a:fld>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7"/>
          <p:cNvSpPr>
            <a:spLocks noGrp="1"/>
          </p:cNvSpPr>
          <p:nvPr>
            <p:ph type="dt" sz="half" idx="10"/>
          </p:nvPr>
        </p:nvSpPr>
        <p:spPr/>
        <p:txBody>
          <a:bodyPr/>
          <a:lstStyle>
            <a:lvl1pPr>
              <a:defRPr/>
            </a:lvl1pPr>
          </a:lstStyle>
          <a:p>
            <a:pPr>
              <a:defRPr/>
            </a:pPr>
            <a:fld id="{2C06C4EA-96F9-4090-8861-2C390B44AC6E}" type="datetimeFigureOut">
              <a:rPr lang="en-US"/>
              <a:pPr>
                <a:defRPr/>
              </a:pPr>
              <a:t>12/2/2014</a:t>
            </a:fld>
            <a:endParaRPr lang="en-US"/>
          </a:p>
        </p:txBody>
      </p:sp>
      <p:sp>
        <p:nvSpPr>
          <p:cNvPr id="6" name="Slide Number Placeholder 8"/>
          <p:cNvSpPr>
            <a:spLocks noGrp="1"/>
          </p:cNvSpPr>
          <p:nvPr>
            <p:ph type="sldNum" sz="quarter" idx="11"/>
          </p:nvPr>
        </p:nvSpPr>
        <p:spPr/>
        <p:txBody>
          <a:bodyPr/>
          <a:lstStyle>
            <a:lvl1pPr>
              <a:defRPr/>
            </a:lvl1pPr>
          </a:lstStyle>
          <a:p>
            <a:pPr>
              <a:defRPr/>
            </a:pPr>
            <a:fld id="{C68DEF79-8154-4350-9920-C9FA08DD880D}" type="slidenum">
              <a:rPr lang="en-US"/>
              <a:pPr>
                <a:defRPr/>
              </a:pPr>
              <a:t>‹#›</a:t>
            </a:fld>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cs typeface="+mn-cs"/>
              </a:defRPr>
            </a:lvl1pPr>
          </a:lstStyle>
          <a:p>
            <a:pPr>
              <a:defRPr/>
            </a:pPr>
            <a:fld id="{94D90DF7-A872-4ACE-838B-B5B81369F03F}" type="datetimeFigureOut">
              <a:rPr lang="en-US"/>
              <a:pPr>
                <a:defRPr/>
              </a:pPr>
              <a:t>12/2/2014</a:t>
            </a:fld>
            <a:endParaRPr lang="en-US"/>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smtClean="0">
                <a:solidFill>
                  <a:schemeClr val="tx2"/>
                </a:solidFill>
                <a:latin typeface="+mn-lt"/>
                <a:cs typeface="+mn-cs"/>
              </a:defRPr>
            </a:lvl1pPr>
          </a:lstStyle>
          <a:p>
            <a:pPr>
              <a:defRPr/>
            </a:pPr>
            <a:fld id="{A1E7007D-A4F8-44A0-8E18-AB9EA6FF70B9}" type="slidenum">
              <a:rPr lang="en-US"/>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684" r:id="rId1"/>
    <p:sldLayoutId id="2147483683" r:id="rId2"/>
    <p:sldLayoutId id="2147483685" r:id="rId3"/>
    <p:sldLayoutId id="2147483682" r:id="rId4"/>
    <p:sldLayoutId id="2147483686" r:id="rId5"/>
    <p:sldLayoutId id="2147483681" r:id="rId6"/>
    <p:sldLayoutId id="2147483680" r:id="rId7"/>
    <p:sldLayoutId id="2147483687" r:id="rId8"/>
    <p:sldLayoutId id="2147483688" r:id="rId9"/>
    <p:sldLayoutId id="2147483679" r:id="rId10"/>
    <p:sldLayoutId id="2147483678" r:id="rId11"/>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700463"/>
            <a:ext cx="8305800" cy="1143000"/>
          </a:xfrm>
        </p:spPr>
        <p:txBody>
          <a:bodyPr/>
          <a:lstStyle/>
          <a:p>
            <a:pPr fontAlgn="auto">
              <a:spcAft>
                <a:spcPts val="0"/>
              </a:spcAft>
              <a:buFont typeface="Wingdings 2"/>
              <a:buNone/>
              <a:defRPr/>
            </a:pPr>
            <a:r>
              <a:rPr lang="en-US" dirty="0" smtClean="0"/>
              <a:t>Josh Isaac, Paul Mokotoff, &amp; Matt Ryan</a:t>
            </a:r>
            <a:endParaRPr lang="en-US" dirty="0"/>
          </a:p>
        </p:txBody>
      </p:sp>
      <p:sp>
        <p:nvSpPr>
          <p:cNvPr id="2" name="Title 1"/>
          <p:cNvSpPr>
            <a:spLocks noGrp="1"/>
          </p:cNvSpPr>
          <p:nvPr>
            <p:ph type="ctrTitle"/>
          </p:nvPr>
        </p:nvSpPr>
        <p:spPr/>
        <p:txBody>
          <a:bodyPr/>
          <a:lstStyle/>
          <a:p>
            <a:pPr fontAlgn="auto">
              <a:spcAft>
                <a:spcPts val="0"/>
              </a:spcAft>
              <a:defRPr/>
            </a:pPr>
            <a:r>
              <a:rPr smtClean="0"/>
              <a:t>Winter Camping</a:t>
            </a:r>
            <a:endParaRPr/>
          </a:p>
        </p:txBody>
      </p:sp>
      <p:pic>
        <p:nvPicPr>
          <p:cNvPr id="13315" name="Picture 2" descr="http://www.survivalcommonsense.com/wp-content/uploads/2010/01/2010-Freezoree-006.jpg"/>
          <p:cNvPicPr>
            <a:picLocks noChangeAspect="1" noChangeArrowheads="1"/>
          </p:cNvPicPr>
          <p:nvPr/>
        </p:nvPicPr>
        <p:blipFill>
          <a:blip r:embed="rId2"/>
          <a:srcRect/>
          <a:stretch>
            <a:fillRect/>
          </a:stretch>
        </p:blipFill>
        <p:spPr bwMode="auto">
          <a:xfrm>
            <a:off x="2914650" y="381000"/>
            <a:ext cx="3314700" cy="2209800"/>
          </a:xfrm>
          <a:prstGeom prst="rect">
            <a:avLst/>
          </a:prstGeom>
          <a:noFill/>
          <a:ln w="9525">
            <a:noFill/>
            <a:miter lim="800000"/>
            <a:headEnd/>
            <a:tailEnd/>
          </a:ln>
        </p:spPr>
      </p:pic>
      <p:pic>
        <p:nvPicPr>
          <p:cNvPr id="13316" name="Picture 4" descr="http://www.rei.com/media/qq/c13a078a-3fc8-474d-ba83-b60170efc643.jpg"/>
          <p:cNvPicPr>
            <a:picLocks noChangeAspect="1" noChangeArrowheads="1"/>
          </p:cNvPicPr>
          <p:nvPr/>
        </p:nvPicPr>
        <p:blipFill>
          <a:blip r:embed="rId3"/>
          <a:srcRect/>
          <a:stretch>
            <a:fillRect/>
          </a:stretch>
        </p:blipFill>
        <p:spPr bwMode="auto">
          <a:xfrm>
            <a:off x="2962275" y="4191000"/>
            <a:ext cx="3219450" cy="221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2" pitchFamily="18" charset="2"/>
              <a:buNone/>
            </a:pPr>
            <a:r>
              <a:rPr lang="en-US" smtClean="0"/>
              <a:t>Scout Socks are the best choice for any campout. Wool and Polyester are also great options if you need extra socks.</a:t>
            </a:r>
          </a:p>
          <a:p>
            <a:pPr>
              <a:buFont typeface="Wingdings 2" pitchFamily="18" charset="2"/>
              <a:buNone/>
            </a:pPr>
            <a:r>
              <a:rPr lang="en-US" smtClean="0"/>
              <a:t>COTTON KILLS!!!</a:t>
            </a:r>
          </a:p>
          <a:p>
            <a:pPr>
              <a:buFont typeface="Wingdings 2" pitchFamily="18" charset="2"/>
              <a:buNone/>
            </a:pPr>
            <a:endParaRPr lang="en-US" smtClean="0"/>
          </a:p>
          <a:p>
            <a:pPr>
              <a:buFont typeface="Wingdings 2" pitchFamily="18" charset="2"/>
              <a:buNone/>
            </a:pPr>
            <a:r>
              <a:rPr lang="en-US" smtClean="0"/>
              <a:t>Make sure to change your socks when hiking.</a:t>
            </a:r>
          </a:p>
        </p:txBody>
      </p:sp>
      <p:sp>
        <p:nvSpPr>
          <p:cNvPr id="3" name="Title 2"/>
          <p:cNvSpPr>
            <a:spLocks noGrp="1"/>
          </p:cNvSpPr>
          <p:nvPr>
            <p:ph type="title"/>
          </p:nvPr>
        </p:nvSpPr>
        <p:spPr/>
        <p:txBody>
          <a:bodyPr/>
          <a:lstStyle/>
          <a:p>
            <a:pPr algn="ctr" fontAlgn="auto">
              <a:spcAft>
                <a:spcPts val="0"/>
              </a:spcAft>
              <a:defRPr/>
            </a:pPr>
            <a:r>
              <a:rPr smtClean="0"/>
              <a:t>Socks</a:t>
            </a:r>
            <a:endParaRPr/>
          </a:p>
        </p:txBody>
      </p:sp>
      <p:pic>
        <p:nvPicPr>
          <p:cNvPr id="51202" name="Picture 2" descr="http://s7d4.scene7.com/is/image/ScoutStuff/610337?$product225x225$"/>
          <p:cNvPicPr>
            <a:picLocks noChangeAspect="1" noChangeArrowheads="1"/>
          </p:cNvPicPr>
          <p:nvPr/>
        </p:nvPicPr>
        <p:blipFill>
          <a:blip r:embed="rId2"/>
          <a:srcRect/>
          <a:stretch>
            <a:fillRect/>
          </a:stretch>
        </p:blipFill>
        <p:spPr bwMode="auto">
          <a:xfrm>
            <a:off x="3657600" y="4724400"/>
            <a:ext cx="1828800" cy="18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51202"/>
                                        </p:tgtEl>
                                        <p:attrNameLst>
                                          <p:attrName>style.visibility</p:attrName>
                                        </p:attrNameLst>
                                      </p:cBhvr>
                                      <p:to>
                                        <p:strVal val="visible"/>
                                      </p:to>
                                    </p:set>
                                    <p:anim calcmode="lin" valueType="num">
                                      <p:cBhvr>
                                        <p:cTn id="11" dur="1000" fill="hold"/>
                                        <p:tgtEl>
                                          <p:spTgt spid="51202"/>
                                        </p:tgtEl>
                                        <p:attrNameLst>
                                          <p:attrName>ppt_w</p:attrName>
                                        </p:attrNameLst>
                                      </p:cBhvr>
                                      <p:tavLst>
                                        <p:tav tm="0">
                                          <p:val>
                                            <p:fltVal val="0"/>
                                          </p:val>
                                        </p:tav>
                                        <p:tav tm="100000">
                                          <p:val>
                                            <p:strVal val="#ppt_w"/>
                                          </p:val>
                                        </p:tav>
                                      </p:tavLst>
                                    </p:anim>
                                    <p:anim calcmode="lin" valueType="num">
                                      <p:cBhvr>
                                        <p:cTn id="12" dur="1000" fill="hold"/>
                                        <p:tgtEl>
                                          <p:spTgt spid="5120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7" presetClass="entr" presetSubtype="10"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p:cTn id="16"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7" dur="1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par>
                          <p:cTn id="18" fill="hold">
                            <p:stCondLst>
                              <p:cond delay="2000"/>
                            </p:stCondLst>
                            <p:childTnLst>
                              <p:par>
                                <p:cTn id="19" presetID="17" presetClass="entr" presetSubtype="10" fill="hold" nodeType="after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274320" indent="-274320" fontAlgn="auto">
              <a:spcAft>
                <a:spcPts val="0"/>
              </a:spcAft>
              <a:buFont typeface="Wingdings 2"/>
              <a:buNone/>
              <a:defRPr/>
            </a:pPr>
            <a:r>
              <a:rPr lang="en-US" dirty="0" smtClean="0"/>
              <a:t>Always have Extra Clothing in case the clothes you wear gets dirty or wet.</a:t>
            </a:r>
          </a:p>
          <a:p>
            <a:pPr marL="274320" indent="-274320" fontAlgn="auto">
              <a:spcAft>
                <a:spcPts val="0"/>
              </a:spcAft>
              <a:buFont typeface="Wingdings 2"/>
              <a:buNone/>
              <a:defRPr/>
            </a:pPr>
            <a:r>
              <a:rPr lang="en-US" dirty="0" smtClean="0"/>
              <a:t>Always Pack:	Quantities in [Brackets]</a:t>
            </a:r>
          </a:p>
          <a:p>
            <a:pPr marL="274320" indent="-274320" fontAlgn="auto">
              <a:spcAft>
                <a:spcPts val="0"/>
              </a:spcAft>
              <a:buFont typeface="Wingdings 2"/>
              <a:buNone/>
              <a:defRPr/>
            </a:pPr>
            <a:r>
              <a:rPr lang="en-US" dirty="0" smtClean="0"/>
              <a:t>Rain Gear [1 Pair], Many Pairs of Underwear [1 more than the Amount of Nights you are camping], Many Pairs of Socks [3 more than the Amount of Nights you are camping], Sweatshirts [2], Fleece Jacket [1], Winter Coat [1], Many Pairs of Pants [2 more than the Amount of Nights you are camping], Windbreaker [1], Gloves [1 Pair – Must be warm and good fitting], Thermals [1] (Under Armor), Extra Shirts [2 more than the Amount of Nights you are camping], Pajamas [1 Pair], &amp; any other clothing the scout feels he will need for the campout. </a:t>
            </a:r>
            <a:endParaRPr lang="en-US" dirty="0"/>
          </a:p>
        </p:txBody>
      </p:sp>
      <p:sp>
        <p:nvSpPr>
          <p:cNvPr id="3" name="Title 2"/>
          <p:cNvSpPr>
            <a:spLocks noGrp="1"/>
          </p:cNvSpPr>
          <p:nvPr>
            <p:ph type="title"/>
          </p:nvPr>
        </p:nvSpPr>
        <p:spPr/>
        <p:txBody>
          <a:bodyPr/>
          <a:lstStyle/>
          <a:p>
            <a:pPr algn="ctr" fontAlgn="auto">
              <a:spcAft>
                <a:spcPts val="0"/>
              </a:spcAft>
              <a:defRPr/>
            </a:pPr>
            <a:r>
              <a:rPr smtClean="0"/>
              <a:t>Extra Clothing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17" presetClass="entr" presetSubtype="10"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457200" y="3700463"/>
            <a:ext cx="8305800" cy="1143000"/>
          </a:xfrm>
        </p:spPr>
        <p:txBody>
          <a:bodyPr/>
          <a:lstStyle/>
          <a:p>
            <a:pPr fontAlgn="auto">
              <a:spcAft>
                <a:spcPts val="0"/>
              </a:spcAft>
              <a:buFont typeface="Wingdings 2"/>
              <a:buNone/>
              <a:defRPr/>
            </a:pPr>
            <a:r>
              <a:rPr lang="en-US" dirty="0" smtClean="0"/>
              <a:t>Gear</a:t>
            </a:r>
            <a:endParaRPr lang="en-US" dirty="0"/>
          </a:p>
        </p:txBody>
      </p:sp>
      <p:sp>
        <p:nvSpPr>
          <p:cNvPr id="4" name="Title 3"/>
          <p:cNvSpPr>
            <a:spLocks noGrp="1"/>
          </p:cNvSpPr>
          <p:nvPr>
            <p:ph type="ctrTitle"/>
          </p:nvPr>
        </p:nvSpPr>
        <p:spPr/>
        <p:txBody>
          <a:bodyPr/>
          <a:lstStyle/>
          <a:p>
            <a:pPr fontAlgn="auto">
              <a:spcAft>
                <a:spcPts val="0"/>
              </a:spcAft>
              <a:defRPr/>
            </a:pPr>
            <a:r>
              <a:rPr smtClean="0"/>
              <a:t>What to Pack on a Winter Campout</a:t>
            </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2" pitchFamily="18" charset="2"/>
              <a:buNone/>
            </a:pPr>
            <a:r>
              <a:rPr lang="en-US" smtClean="0"/>
              <a:t>You want a Sleeping Bag that is light and NOT bulky.</a:t>
            </a:r>
          </a:p>
          <a:p>
            <a:pPr>
              <a:buFont typeface="Wingdings 2" pitchFamily="18" charset="2"/>
              <a:buNone/>
            </a:pPr>
            <a:r>
              <a:rPr lang="en-US" smtClean="0"/>
              <a:t>There are 2 types of insulation: Down or Synthetic.</a:t>
            </a:r>
          </a:p>
          <a:p>
            <a:pPr>
              <a:buFont typeface="Wingdings 2" pitchFamily="18" charset="2"/>
              <a:buNone/>
            </a:pPr>
            <a:r>
              <a:rPr lang="en-US" smtClean="0"/>
              <a:t>Down sleeping bags provide more warmth.</a:t>
            </a:r>
          </a:p>
          <a:p>
            <a:pPr>
              <a:buFont typeface="Wingdings 2" pitchFamily="18" charset="2"/>
              <a:buNone/>
            </a:pPr>
            <a:r>
              <a:rPr lang="en-US" smtClean="0"/>
              <a:t>There are 2 styles of a sleeping bag: Mummy or Rectangular.</a:t>
            </a:r>
          </a:p>
          <a:p>
            <a:pPr>
              <a:buFont typeface="Wingdings 2" pitchFamily="18" charset="2"/>
              <a:buNone/>
            </a:pPr>
            <a:r>
              <a:rPr lang="en-US" smtClean="0"/>
              <a:t>Mummy bags provide more cover, Rectangular ones provide more space.</a:t>
            </a:r>
          </a:p>
        </p:txBody>
      </p:sp>
      <p:sp>
        <p:nvSpPr>
          <p:cNvPr id="3" name="Title 2"/>
          <p:cNvSpPr>
            <a:spLocks noGrp="1"/>
          </p:cNvSpPr>
          <p:nvPr>
            <p:ph type="title"/>
          </p:nvPr>
        </p:nvSpPr>
        <p:spPr/>
        <p:txBody>
          <a:bodyPr/>
          <a:lstStyle/>
          <a:p>
            <a:pPr algn="ctr" fontAlgn="auto">
              <a:spcAft>
                <a:spcPts val="0"/>
              </a:spcAft>
              <a:defRPr/>
            </a:pPr>
            <a:r>
              <a:rPr smtClean="0"/>
              <a:t>Sleeping Bag</a:t>
            </a:r>
            <a:endParaRPr/>
          </a:p>
        </p:txBody>
      </p:sp>
      <p:pic>
        <p:nvPicPr>
          <p:cNvPr id="45060" name="Picture 4" descr="bagshapes-450.jpg (450×266)"/>
          <p:cNvPicPr>
            <a:picLocks noChangeAspect="1" noChangeArrowheads="1"/>
          </p:cNvPicPr>
          <p:nvPr/>
        </p:nvPicPr>
        <p:blipFill>
          <a:blip r:embed="rId2"/>
          <a:srcRect/>
          <a:stretch>
            <a:fillRect/>
          </a:stretch>
        </p:blipFill>
        <p:spPr bwMode="auto">
          <a:xfrm>
            <a:off x="2971800" y="4648200"/>
            <a:ext cx="3200400" cy="1892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17" presetClass="entr" presetSubtype="10"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17" presetClass="entr" presetSubtype="10"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2">
                                            <p:txEl>
                                              <p:pRg st="3" end="3"/>
                                            </p:txEl>
                                          </p:spTgt>
                                        </p:tgtEl>
                                        <p:attrNameLst>
                                          <p:attrName>ppt_h</p:attrName>
                                        </p:attrNameLst>
                                      </p:cBhvr>
                                      <p:tavLst>
                                        <p:tav tm="0">
                                          <p:val>
                                            <p:strVal val="#ppt_h"/>
                                          </p:val>
                                        </p:tav>
                                        <p:tav tm="100000">
                                          <p:val>
                                            <p:strVal val="#ppt_h"/>
                                          </p:val>
                                        </p:tav>
                                      </p:tavLst>
                                    </p:anim>
                                  </p:childTnLst>
                                </p:cTn>
                              </p:par>
                              <p:par>
                                <p:cTn id="24" presetID="17" presetClass="entr" presetSubtype="10" fill="hold" nodeType="withEffect">
                                  <p:stCondLst>
                                    <p:cond delay="0"/>
                                  </p:stCondLst>
                                  <p:childTnLst>
                                    <p:set>
                                      <p:cBhvr>
                                        <p:cTn id="25" dur="1" fill="hold">
                                          <p:stCondLst>
                                            <p:cond delay="0"/>
                                          </p:stCondLst>
                                        </p:cTn>
                                        <p:tgtEl>
                                          <p:spTgt spid="45060"/>
                                        </p:tgtEl>
                                        <p:attrNameLst>
                                          <p:attrName>style.visibility</p:attrName>
                                        </p:attrNameLst>
                                      </p:cBhvr>
                                      <p:to>
                                        <p:strVal val="visible"/>
                                      </p:to>
                                    </p:set>
                                    <p:anim calcmode="lin" valueType="num">
                                      <p:cBhvr>
                                        <p:cTn id="26" dur="1000" fill="hold"/>
                                        <p:tgtEl>
                                          <p:spTgt spid="45060"/>
                                        </p:tgtEl>
                                        <p:attrNameLst>
                                          <p:attrName>ppt_w</p:attrName>
                                        </p:attrNameLst>
                                      </p:cBhvr>
                                      <p:tavLst>
                                        <p:tav tm="0">
                                          <p:val>
                                            <p:fltVal val="0"/>
                                          </p:val>
                                        </p:tav>
                                        <p:tav tm="100000">
                                          <p:val>
                                            <p:strVal val="#ppt_w"/>
                                          </p:val>
                                        </p:tav>
                                      </p:tavLst>
                                    </p:anim>
                                    <p:anim calcmode="lin" valueType="num">
                                      <p:cBhvr>
                                        <p:cTn id="27" dur="1000" fill="hold"/>
                                        <p:tgtEl>
                                          <p:spTgt spid="45060"/>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17" presetClass="entr" presetSubtype="10" fill="hold"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2" pitchFamily="18" charset="2"/>
              <a:buNone/>
            </a:pPr>
            <a:r>
              <a:rPr lang="en-US" smtClean="0"/>
              <a:t>There are 4 types of ratings for a sleeping bag:</a:t>
            </a:r>
          </a:p>
          <a:p>
            <a:pPr>
              <a:buFont typeface="Wingdings 2" pitchFamily="18" charset="2"/>
              <a:buNone/>
            </a:pPr>
            <a:r>
              <a:rPr lang="en-US" smtClean="0"/>
              <a:t>Summer: 35 Degrees and Above</a:t>
            </a:r>
          </a:p>
          <a:p>
            <a:pPr>
              <a:buFont typeface="Wingdings 2" pitchFamily="18" charset="2"/>
              <a:buNone/>
            </a:pPr>
            <a:r>
              <a:rPr lang="en-US" smtClean="0"/>
              <a:t>3 Season: 10 to 35 Degrees</a:t>
            </a:r>
          </a:p>
          <a:p>
            <a:pPr>
              <a:buFont typeface="Wingdings 2" pitchFamily="18" charset="2"/>
              <a:buNone/>
            </a:pPr>
            <a:r>
              <a:rPr lang="en-US" smtClean="0"/>
              <a:t>Cold: -10 to 10 Degrees</a:t>
            </a:r>
          </a:p>
          <a:p>
            <a:pPr>
              <a:buFont typeface="Wingdings 2" pitchFamily="18" charset="2"/>
              <a:buNone/>
            </a:pPr>
            <a:r>
              <a:rPr lang="en-US" smtClean="0"/>
              <a:t>Winter: -10 and Below</a:t>
            </a:r>
          </a:p>
          <a:p>
            <a:pPr>
              <a:buFont typeface="Wingdings 2" pitchFamily="18" charset="2"/>
              <a:buNone/>
            </a:pPr>
            <a:endParaRPr lang="en-US" smtClean="0"/>
          </a:p>
          <a:p>
            <a:pPr>
              <a:buFont typeface="Wingdings 2" pitchFamily="18" charset="2"/>
              <a:buNone/>
            </a:pPr>
            <a:r>
              <a:rPr lang="en-US" smtClean="0"/>
              <a:t>It is best to purchase a 3 Season or Cold Rated Sleeping Bag…Even for the Summer.</a:t>
            </a:r>
          </a:p>
        </p:txBody>
      </p:sp>
      <p:sp>
        <p:nvSpPr>
          <p:cNvPr id="3" name="Title 2"/>
          <p:cNvSpPr>
            <a:spLocks noGrp="1"/>
          </p:cNvSpPr>
          <p:nvPr>
            <p:ph type="title"/>
          </p:nvPr>
        </p:nvSpPr>
        <p:spPr/>
        <p:txBody>
          <a:bodyPr/>
          <a:lstStyle/>
          <a:p>
            <a:pPr algn="ctr" fontAlgn="auto">
              <a:spcAft>
                <a:spcPts val="0"/>
              </a:spcAft>
              <a:defRPr/>
            </a:pPr>
            <a:r>
              <a:rPr smtClean="0"/>
              <a:t>Sleeping Bag Ratings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1" end="1"/>
                                            </p:txEl>
                                          </p:spTgt>
                                        </p:tgtEl>
                                        <p:attrNameLst>
                                          <p:attrName>ppt_h</p:attrName>
                                        </p:attrNameLst>
                                      </p:cBhvr>
                                      <p:tavLst>
                                        <p:tav tm="0">
                                          <p:val>
                                            <p:strVal val="#ppt_h"/>
                                          </p:val>
                                        </p:tav>
                                        <p:tav tm="100000">
                                          <p:val>
                                            <p:strVal val="#ppt_h"/>
                                          </p:val>
                                        </p:tav>
                                      </p:tavLst>
                                    </p:anim>
                                  </p:childTnLst>
                                </p:cTn>
                              </p:par>
                              <p:par>
                                <p:cTn id="14" presetID="17" presetClass="entr" presetSubtype="10"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p:cTn id="16"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7" dur="1000" fill="hold"/>
                                        <p:tgtEl>
                                          <p:spTgt spid="2">
                                            <p:txEl>
                                              <p:pRg st="2" end="2"/>
                                            </p:txEl>
                                          </p:spTgt>
                                        </p:tgtEl>
                                        <p:attrNameLst>
                                          <p:attrName>ppt_h</p:attrName>
                                        </p:attrNameLst>
                                      </p:cBhvr>
                                      <p:tavLst>
                                        <p:tav tm="0">
                                          <p:val>
                                            <p:strVal val="#ppt_h"/>
                                          </p:val>
                                        </p:tav>
                                        <p:tav tm="100000">
                                          <p:val>
                                            <p:strVal val="#ppt_h"/>
                                          </p:val>
                                        </p:tav>
                                      </p:tavLst>
                                    </p:anim>
                                  </p:childTnLst>
                                </p:cTn>
                              </p:par>
                              <p:par>
                                <p:cTn id="18" presetID="17" presetClass="entr" presetSubtype="10"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p:cTn id="20"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1" dur="1000" fill="hold"/>
                                        <p:tgtEl>
                                          <p:spTgt spid="2">
                                            <p:txEl>
                                              <p:pRg st="3" end="3"/>
                                            </p:txEl>
                                          </p:spTgt>
                                        </p:tgtEl>
                                        <p:attrNameLst>
                                          <p:attrName>ppt_h</p:attrName>
                                        </p:attrNameLst>
                                      </p:cBhvr>
                                      <p:tavLst>
                                        <p:tav tm="0">
                                          <p:val>
                                            <p:strVal val="#ppt_h"/>
                                          </p:val>
                                        </p:tav>
                                        <p:tav tm="100000">
                                          <p:val>
                                            <p:strVal val="#ppt_h"/>
                                          </p:val>
                                        </p:tav>
                                      </p:tavLst>
                                    </p:anim>
                                  </p:childTnLst>
                                </p:cTn>
                              </p:par>
                              <p:par>
                                <p:cTn id="22" presetID="17" presetClass="entr" presetSubtype="1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p:cTn id="24"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5" dur="10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par>
                          <p:cTn id="26" fill="hold">
                            <p:stCondLst>
                              <p:cond delay="2000"/>
                            </p:stCondLst>
                            <p:childTnLst>
                              <p:par>
                                <p:cTn id="27" presetID="17" presetClass="entr" presetSubtype="10" fill="hold" nodeType="after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p:cTn id="29"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0" dur="1000" fill="hold"/>
                                        <p:tgtEl>
                                          <p:spTgt spid="2">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2" pitchFamily="18" charset="2"/>
              <a:buNone/>
            </a:pPr>
            <a:r>
              <a:rPr lang="en-US" smtClean="0"/>
              <a:t>A Stuff Sack keeps a Sleeping Bag condensed and unexposed from the weather.</a:t>
            </a:r>
          </a:p>
          <a:p>
            <a:pPr>
              <a:buFont typeface="Wingdings 2" pitchFamily="18" charset="2"/>
              <a:buNone/>
            </a:pPr>
            <a:r>
              <a:rPr lang="en-US" smtClean="0"/>
              <a:t>Purchase one that is sized for your sleeping bag, or it will come with the sleeping bag.</a:t>
            </a:r>
          </a:p>
        </p:txBody>
      </p:sp>
      <p:sp>
        <p:nvSpPr>
          <p:cNvPr id="3" name="Title 2"/>
          <p:cNvSpPr>
            <a:spLocks noGrp="1"/>
          </p:cNvSpPr>
          <p:nvPr>
            <p:ph type="title"/>
          </p:nvPr>
        </p:nvSpPr>
        <p:spPr/>
        <p:txBody>
          <a:bodyPr/>
          <a:lstStyle/>
          <a:p>
            <a:pPr algn="ctr" fontAlgn="auto">
              <a:spcAft>
                <a:spcPts val="0"/>
              </a:spcAft>
              <a:defRPr/>
            </a:pPr>
            <a:r>
              <a:rPr smtClean="0"/>
              <a:t>Stuff Sack</a:t>
            </a:r>
            <a:endParaRPr/>
          </a:p>
        </p:txBody>
      </p:sp>
      <p:pic>
        <p:nvPicPr>
          <p:cNvPr id="47106" name="Picture 2" descr="http://nextadventure.net/images/detailed/8/seatosummit_ultrasil_stuff_sack.jpg"/>
          <p:cNvPicPr>
            <a:picLocks noChangeAspect="1" noChangeArrowheads="1"/>
          </p:cNvPicPr>
          <p:nvPr/>
        </p:nvPicPr>
        <p:blipFill>
          <a:blip r:embed="rId2"/>
          <a:srcRect/>
          <a:stretch>
            <a:fillRect/>
          </a:stretch>
        </p:blipFill>
        <p:spPr bwMode="auto">
          <a:xfrm>
            <a:off x="2971800" y="3276600"/>
            <a:ext cx="3200400"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nodeType="afterEffect">
                                  <p:stCondLst>
                                    <p:cond delay="0"/>
                                  </p:stCondLst>
                                  <p:childTnLst>
                                    <p:set>
                                      <p:cBhvr>
                                        <p:cTn id="11" dur="1" fill="hold">
                                          <p:stCondLst>
                                            <p:cond delay="0"/>
                                          </p:stCondLst>
                                        </p:cTn>
                                        <p:tgtEl>
                                          <p:spTgt spid="47106"/>
                                        </p:tgtEl>
                                        <p:attrNameLst>
                                          <p:attrName>style.visibility</p:attrName>
                                        </p:attrNameLst>
                                      </p:cBhvr>
                                      <p:to>
                                        <p:strVal val="visible"/>
                                      </p:to>
                                    </p:set>
                                    <p:anim calcmode="lin" valueType="num">
                                      <p:cBhvr>
                                        <p:cTn id="12" dur="1000" fill="hold"/>
                                        <p:tgtEl>
                                          <p:spTgt spid="47106"/>
                                        </p:tgtEl>
                                        <p:attrNameLst>
                                          <p:attrName>ppt_w</p:attrName>
                                        </p:attrNameLst>
                                      </p:cBhvr>
                                      <p:tavLst>
                                        <p:tav tm="0">
                                          <p:val>
                                            <p:fltVal val="0"/>
                                          </p:val>
                                        </p:tav>
                                        <p:tav tm="100000">
                                          <p:val>
                                            <p:strVal val="#ppt_w"/>
                                          </p:val>
                                        </p:tav>
                                      </p:tavLst>
                                    </p:anim>
                                    <p:anim calcmode="lin" valueType="num">
                                      <p:cBhvr>
                                        <p:cTn id="13" dur="1000" fill="hold"/>
                                        <p:tgtEl>
                                          <p:spTgt spid="47106"/>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17" presetClass="entr" presetSubtype="10"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p:cTn id="17"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2" pitchFamily="18" charset="2"/>
              <a:buNone/>
            </a:pPr>
            <a:r>
              <a:rPr lang="en-US" smtClean="0"/>
              <a:t>A Sleeping Pad will be a barrier between you and the ground.</a:t>
            </a:r>
          </a:p>
          <a:p>
            <a:pPr>
              <a:buFont typeface="Wingdings 2" pitchFamily="18" charset="2"/>
              <a:buNone/>
            </a:pPr>
            <a:r>
              <a:rPr lang="en-US" smtClean="0"/>
              <a:t>A Full-Length Pad should be purchased.</a:t>
            </a:r>
          </a:p>
        </p:txBody>
      </p:sp>
      <p:sp>
        <p:nvSpPr>
          <p:cNvPr id="3" name="Title 2"/>
          <p:cNvSpPr>
            <a:spLocks noGrp="1"/>
          </p:cNvSpPr>
          <p:nvPr>
            <p:ph type="title"/>
          </p:nvPr>
        </p:nvSpPr>
        <p:spPr/>
        <p:txBody>
          <a:bodyPr/>
          <a:lstStyle/>
          <a:p>
            <a:pPr algn="ctr" fontAlgn="auto">
              <a:spcAft>
                <a:spcPts val="0"/>
              </a:spcAft>
              <a:defRPr/>
            </a:pPr>
            <a:r>
              <a:rPr smtClean="0"/>
              <a:t>Sleeping Pad</a:t>
            </a:r>
            <a:endParaRPr/>
          </a:p>
        </p:txBody>
      </p:sp>
      <p:pic>
        <p:nvPicPr>
          <p:cNvPr id="49154" name="Picture 2" descr="http://purebound.com/pct/gear/luna_pad.jpg"/>
          <p:cNvPicPr>
            <a:picLocks noChangeAspect="1" noChangeArrowheads="1"/>
          </p:cNvPicPr>
          <p:nvPr/>
        </p:nvPicPr>
        <p:blipFill>
          <a:blip r:embed="rId2"/>
          <a:srcRect/>
          <a:stretch>
            <a:fillRect/>
          </a:stretch>
        </p:blipFill>
        <p:spPr bwMode="auto">
          <a:xfrm>
            <a:off x="2905125" y="2895600"/>
            <a:ext cx="3333750" cy="3524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nodeType="afterEffect">
                                  <p:stCondLst>
                                    <p:cond delay="0"/>
                                  </p:stCondLst>
                                  <p:childTnLst>
                                    <p:set>
                                      <p:cBhvr>
                                        <p:cTn id="11" dur="1" fill="hold">
                                          <p:stCondLst>
                                            <p:cond delay="0"/>
                                          </p:stCondLst>
                                        </p:cTn>
                                        <p:tgtEl>
                                          <p:spTgt spid="49154"/>
                                        </p:tgtEl>
                                        <p:attrNameLst>
                                          <p:attrName>style.visibility</p:attrName>
                                        </p:attrNameLst>
                                      </p:cBhvr>
                                      <p:to>
                                        <p:strVal val="visible"/>
                                      </p:to>
                                    </p:set>
                                    <p:anim calcmode="lin" valueType="num">
                                      <p:cBhvr>
                                        <p:cTn id="12" dur="1000" fill="hold"/>
                                        <p:tgtEl>
                                          <p:spTgt spid="49154"/>
                                        </p:tgtEl>
                                        <p:attrNameLst>
                                          <p:attrName>ppt_w</p:attrName>
                                        </p:attrNameLst>
                                      </p:cBhvr>
                                      <p:tavLst>
                                        <p:tav tm="0">
                                          <p:val>
                                            <p:fltVal val="0"/>
                                          </p:val>
                                        </p:tav>
                                        <p:tav tm="100000">
                                          <p:val>
                                            <p:strVal val="#ppt_w"/>
                                          </p:val>
                                        </p:tav>
                                      </p:tavLst>
                                    </p:anim>
                                    <p:anim calcmode="lin" valueType="num">
                                      <p:cBhvr>
                                        <p:cTn id="13" dur="1000" fill="hold"/>
                                        <p:tgtEl>
                                          <p:spTgt spid="49154"/>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17" presetClass="entr" presetSubtype="10"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p:cTn id="17"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2" pitchFamily="18" charset="2"/>
              <a:buNone/>
            </a:pPr>
            <a:r>
              <a:rPr lang="en-US" smtClean="0"/>
              <a:t>A Headlight keeps your hands free to do any task in the woods.</a:t>
            </a:r>
          </a:p>
          <a:p>
            <a:pPr>
              <a:buFont typeface="Wingdings 2" pitchFamily="18" charset="2"/>
              <a:buNone/>
            </a:pPr>
            <a:r>
              <a:rPr lang="en-US" smtClean="0"/>
              <a:t>Make sure to carry spare batteries, or it will be dark.</a:t>
            </a:r>
          </a:p>
        </p:txBody>
      </p:sp>
      <p:sp>
        <p:nvSpPr>
          <p:cNvPr id="3" name="Title 2"/>
          <p:cNvSpPr>
            <a:spLocks noGrp="1"/>
          </p:cNvSpPr>
          <p:nvPr>
            <p:ph type="title"/>
          </p:nvPr>
        </p:nvSpPr>
        <p:spPr/>
        <p:txBody>
          <a:bodyPr/>
          <a:lstStyle/>
          <a:p>
            <a:pPr algn="ctr" fontAlgn="auto">
              <a:spcAft>
                <a:spcPts val="0"/>
              </a:spcAft>
              <a:defRPr/>
            </a:pPr>
            <a:r>
              <a:rPr smtClean="0"/>
              <a:t>Headlight</a:t>
            </a:r>
            <a:endParaRPr/>
          </a:p>
        </p:txBody>
      </p:sp>
      <p:pic>
        <p:nvPicPr>
          <p:cNvPr id="52226" name="Picture 2" descr="http://ecx.images-amazon.com/images/I/41iyFh1JIoL._SY300_.jpg"/>
          <p:cNvPicPr>
            <a:picLocks noChangeAspect="1" noChangeArrowheads="1"/>
          </p:cNvPicPr>
          <p:nvPr/>
        </p:nvPicPr>
        <p:blipFill>
          <a:blip r:embed="rId2"/>
          <a:srcRect/>
          <a:stretch>
            <a:fillRect/>
          </a:stretch>
        </p:blipFill>
        <p:spPr bwMode="auto">
          <a:xfrm>
            <a:off x="2895600" y="3048000"/>
            <a:ext cx="3352800" cy="3352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nodeType="afterEffect">
                                  <p:stCondLst>
                                    <p:cond delay="0"/>
                                  </p:stCondLst>
                                  <p:childTnLst>
                                    <p:set>
                                      <p:cBhvr>
                                        <p:cTn id="11" dur="1" fill="hold">
                                          <p:stCondLst>
                                            <p:cond delay="0"/>
                                          </p:stCondLst>
                                        </p:cTn>
                                        <p:tgtEl>
                                          <p:spTgt spid="52226"/>
                                        </p:tgtEl>
                                        <p:attrNameLst>
                                          <p:attrName>style.visibility</p:attrName>
                                        </p:attrNameLst>
                                      </p:cBhvr>
                                      <p:to>
                                        <p:strVal val="visible"/>
                                      </p:to>
                                    </p:set>
                                    <p:anim calcmode="lin" valueType="num">
                                      <p:cBhvr>
                                        <p:cTn id="12" dur="1000" fill="hold"/>
                                        <p:tgtEl>
                                          <p:spTgt spid="52226"/>
                                        </p:tgtEl>
                                        <p:attrNameLst>
                                          <p:attrName>ppt_w</p:attrName>
                                        </p:attrNameLst>
                                      </p:cBhvr>
                                      <p:tavLst>
                                        <p:tav tm="0">
                                          <p:val>
                                            <p:fltVal val="0"/>
                                          </p:val>
                                        </p:tav>
                                        <p:tav tm="100000">
                                          <p:val>
                                            <p:strVal val="#ppt_w"/>
                                          </p:val>
                                        </p:tav>
                                      </p:tavLst>
                                    </p:anim>
                                    <p:anim calcmode="lin" valueType="num">
                                      <p:cBhvr>
                                        <p:cTn id="13" dur="1000" fill="hold"/>
                                        <p:tgtEl>
                                          <p:spTgt spid="52226"/>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17" presetClass="entr" presetSubtype="10"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p:cTn id="17"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2" pitchFamily="18" charset="2"/>
              <a:buNone/>
            </a:pPr>
            <a:r>
              <a:rPr lang="en-US" smtClean="0"/>
              <a:t>A First Aid Kit Can be a small pouch containing:</a:t>
            </a:r>
          </a:p>
          <a:p>
            <a:pPr>
              <a:buFont typeface="Wingdings 2" pitchFamily="18" charset="2"/>
              <a:buNone/>
            </a:pPr>
            <a:r>
              <a:rPr lang="en-US" smtClean="0"/>
              <a:t>Bandages, Rolled Bandages, Gauze Pads, Adhesive Tape, Moleskin, Small Bar of Soap or Liquid Soap, Antibiotic Ointment, Small Pair of Scissors, Splints, Gloves (NON-Latex), Strike Anywhere Matches, and anything a scout will need if he has an allergic reaction.</a:t>
            </a:r>
          </a:p>
          <a:p>
            <a:pPr>
              <a:buFont typeface="Wingdings 2" pitchFamily="18" charset="2"/>
              <a:buNone/>
            </a:pPr>
            <a:endParaRPr lang="en-US" smtClean="0"/>
          </a:p>
          <a:p>
            <a:pPr>
              <a:buFont typeface="Wingdings 2" pitchFamily="18" charset="2"/>
              <a:buNone/>
            </a:pPr>
            <a:r>
              <a:rPr lang="en-US" smtClean="0"/>
              <a:t>The Troop also carries a First Aid Kit, but BRING YOUR OWN!!!</a:t>
            </a:r>
          </a:p>
        </p:txBody>
      </p:sp>
      <p:sp>
        <p:nvSpPr>
          <p:cNvPr id="3" name="Title 2"/>
          <p:cNvSpPr>
            <a:spLocks noGrp="1"/>
          </p:cNvSpPr>
          <p:nvPr>
            <p:ph type="title"/>
          </p:nvPr>
        </p:nvSpPr>
        <p:spPr/>
        <p:txBody>
          <a:bodyPr/>
          <a:lstStyle/>
          <a:p>
            <a:pPr algn="ctr" fontAlgn="auto">
              <a:spcAft>
                <a:spcPts val="0"/>
              </a:spcAft>
              <a:defRPr/>
            </a:pPr>
            <a:r>
              <a:rPr smtClean="0"/>
              <a:t>First Aid Kit</a:t>
            </a:r>
            <a:endParaRPr/>
          </a:p>
        </p:txBody>
      </p:sp>
      <p:pic>
        <p:nvPicPr>
          <p:cNvPr id="53250" name="Picture 2" descr="http://img.allw.mn/content/www/2010/01/top-10-first-aid-kits/Softsided-First-Aid-Kit-piece_top-first-aid-kits.jpg"/>
          <p:cNvPicPr>
            <a:picLocks noChangeAspect="1" noChangeArrowheads="1"/>
          </p:cNvPicPr>
          <p:nvPr/>
        </p:nvPicPr>
        <p:blipFill>
          <a:blip r:embed="rId2"/>
          <a:srcRect/>
          <a:stretch>
            <a:fillRect/>
          </a:stretch>
        </p:blipFill>
        <p:spPr bwMode="auto">
          <a:xfrm>
            <a:off x="3794125" y="5029200"/>
            <a:ext cx="1555750" cy="1554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53250"/>
                                        </p:tgtEl>
                                        <p:attrNameLst>
                                          <p:attrName>style.visibility</p:attrName>
                                        </p:attrNameLst>
                                      </p:cBhvr>
                                      <p:to>
                                        <p:strVal val="visible"/>
                                      </p:to>
                                    </p:set>
                                    <p:anim calcmode="lin" valueType="num">
                                      <p:cBhvr>
                                        <p:cTn id="11" dur="1000" fill="hold"/>
                                        <p:tgtEl>
                                          <p:spTgt spid="53250"/>
                                        </p:tgtEl>
                                        <p:attrNameLst>
                                          <p:attrName>ppt_w</p:attrName>
                                        </p:attrNameLst>
                                      </p:cBhvr>
                                      <p:tavLst>
                                        <p:tav tm="0">
                                          <p:val>
                                            <p:fltVal val="0"/>
                                          </p:val>
                                        </p:tav>
                                        <p:tav tm="100000">
                                          <p:val>
                                            <p:strVal val="#ppt_w"/>
                                          </p:val>
                                        </p:tav>
                                      </p:tavLst>
                                    </p:anim>
                                    <p:anim calcmode="lin" valueType="num">
                                      <p:cBhvr>
                                        <p:cTn id="12" dur="1000" fill="hold"/>
                                        <p:tgtEl>
                                          <p:spTgt spid="53250"/>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7" presetClass="entr" presetSubtype="10"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p:cTn id="16"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7" dur="1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par>
                          <p:cTn id="18" fill="hold">
                            <p:stCondLst>
                              <p:cond delay="2000"/>
                            </p:stCondLst>
                            <p:childTnLst>
                              <p:par>
                                <p:cTn id="19" presetID="17" presetClass="entr" presetSubtype="10" fill="hold" nodeType="after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2" pitchFamily="18" charset="2"/>
              <a:buNone/>
            </a:pPr>
            <a:r>
              <a:rPr lang="en-US" smtClean="0"/>
              <a:t>Always have a Map of where you are staying, so you know the location of the place if you get lost. A Compass will help you find a direction if you get lost.</a:t>
            </a:r>
          </a:p>
        </p:txBody>
      </p:sp>
      <p:sp>
        <p:nvSpPr>
          <p:cNvPr id="3" name="Title 2"/>
          <p:cNvSpPr>
            <a:spLocks noGrp="1"/>
          </p:cNvSpPr>
          <p:nvPr>
            <p:ph type="title"/>
          </p:nvPr>
        </p:nvSpPr>
        <p:spPr/>
        <p:txBody>
          <a:bodyPr/>
          <a:lstStyle/>
          <a:p>
            <a:pPr algn="ctr" fontAlgn="auto">
              <a:spcAft>
                <a:spcPts val="0"/>
              </a:spcAft>
              <a:defRPr/>
            </a:pPr>
            <a:r>
              <a:rPr smtClean="0"/>
              <a:t>Map &amp; Compass</a:t>
            </a:r>
            <a:endParaRPr/>
          </a:p>
        </p:txBody>
      </p:sp>
      <p:pic>
        <p:nvPicPr>
          <p:cNvPr id="54274" name="Picture 2" descr="http://www.dansdepot.com/wp-content/uploads/2013/07/orntbox1-1.jpg"/>
          <p:cNvPicPr>
            <a:picLocks noChangeAspect="1" noChangeArrowheads="1"/>
          </p:cNvPicPr>
          <p:nvPr/>
        </p:nvPicPr>
        <p:blipFill>
          <a:blip r:embed="rId2"/>
          <a:srcRect/>
          <a:stretch>
            <a:fillRect/>
          </a:stretch>
        </p:blipFill>
        <p:spPr bwMode="auto">
          <a:xfrm>
            <a:off x="2179638" y="2819400"/>
            <a:ext cx="4784725" cy="358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54274"/>
                                        </p:tgtEl>
                                        <p:attrNameLst>
                                          <p:attrName>style.visibility</p:attrName>
                                        </p:attrNameLst>
                                      </p:cBhvr>
                                      <p:to>
                                        <p:strVal val="visible"/>
                                      </p:to>
                                    </p:set>
                                    <p:anim calcmode="lin" valueType="num">
                                      <p:cBhvr>
                                        <p:cTn id="11" dur="1000" fill="hold"/>
                                        <p:tgtEl>
                                          <p:spTgt spid="54274"/>
                                        </p:tgtEl>
                                        <p:attrNameLst>
                                          <p:attrName>ppt_w</p:attrName>
                                        </p:attrNameLst>
                                      </p:cBhvr>
                                      <p:tavLst>
                                        <p:tav tm="0">
                                          <p:val>
                                            <p:fltVal val="0"/>
                                          </p:val>
                                        </p:tav>
                                        <p:tav tm="100000">
                                          <p:val>
                                            <p:strVal val="#ppt_w"/>
                                          </p:val>
                                        </p:tav>
                                      </p:tavLst>
                                    </p:anim>
                                    <p:anim calcmode="lin" valueType="num">
                                      <p:cBhvr>
                                        <p:cTn id="12" dur="1000" fill="hold"/>
                                        <p:tgtEl>
                                          <p:spTgt spid="542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1"/>
          <p:cNvSpPr>
            <a:spLocks noGrp="1"/>
          </p:cNvSpPr>
          <p:nvPr>
            <p:ph idx="1"/>
          </p:nvPr>
        </p:nvSpPr>
        <p:spPr/>
        <p:txBody>
          <a:bodyPr/>
          <a:lstStyle/>
          <a:p>
            <a:pPr>
              <a:buFont typeface="Wingdings" pitchFamily="2" charset="2"/>
              <a:buChar char="ü"/>
            </a:pPr>
            <a:r>
              <a:rPr lang="en-US" smtClean="0"/>
              <a:t>Types of Backpacks</a:t>
            </a:r>
          </a:p>
          <a:p>
            <a:pPr>
              <a:buFont typeface="Wingdings" pitchFamily="2" charset="2"/>
              <a:buChar char="ü"/>
            </a:pPr>
            <a:r>
              <a:rPr lang="en-US" smtClean="0"/>
              <a:t>What to pack on a Winter Campout</a:t>
            </a:r>
          </a:p>
          <a:p>
            <a:pPr>
              <a:buFont typeface="Wingdings" pitchFamily="2" charset="2"/>
              <a:buChar char="ü"/>
            </a:pPr>
            <a:r>
              <a:rPr lang="en-US" smtClean="0"/>
              <a:t>Packing a Backpack &amp; Strategies</a:t>
            </a:r>
          </a:p>
          <a:p>
            <a:pPr>
              <a:buFont typeface="Wingdings" pitchFamily="2" charset="2"/>
              <a:buChar char="ü"/>
            </a:pPr>
            <a:r>
              <a:rPr lang="en-US" smtClean="0"/>
              <a:t>Sizing a Backpack</a:t>
            </a:r>
          </a:p>
          <a:p>
            <a:pPr>
              <a:buFont typeface="Wingdings" pitchFamily="2" charset="2"/>
              <a:buChar char="ü"/>
            </a:pPr>
            <a:r>
              <a:rPr lang="en-US" smtClean="0"/>
              <a:t>Nighttime Clothing &amp; Gear</a:t>
            </a:r>
          </a:p>
          <a:p>
            <a:pPr>
              <a:buFont typeface="Wingdings" pitchFamily="2" charset="2"/>
              <a:buChar char="ü"/>
            </a:pPr>
            <a:r>
              <a:rPr lang="en-US" smtClean="0"/>
              <a:t>Helpful Hints</a:t>
            </a:r>
          </a:p>
        </p:txBody>
      </p:sp>
      <p:sp>
        <p:nvSpPr>
          <p:cNvPr id="3" name="Title 2"/>
          <p:cNvSpPr>
            <a:spLocks noGrp="1"/>
          </p:cNvSpPr>
          <p:nvPr>
            <p:ph type="title"/>
          </p:nvPr>
        </p:nvSpPr>
        <p:spPr/>
        <p:txBody>
          <a:bodyPr/>
          <a:lstStyle/>
          <a:p>
            <a:pPr algn="ctr" fontAlgn="auto">
              <a:spcAft>
                <a:spcPts val="0"/>
              </a:spcAft>
              <a:defRPr/>
            </a:pPr>
            <a:r>
              <a:rPr smtClean="0"/>
              <a:t>Today we will learn…</a:t>
            </a: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2" pitchFamily="18" charset="2"/>
              <a:buNone/>
            </a:pPr>
            <a:r>
              <a:rPr lang="en-US" smtClean="0"/>
              <a:t>Bring 1 for You, 1 for your Patrol, &amp; 1 for the Troop.</a:t>
            </a:r>
          </a:p>
          <a:p>
            <a:pPr>
              <a:buFont typeface="Wingdings 2" pitchFamily="18" charset="2"/>
              <a:buNone/>
            </a:pPr>
            <a:r>
              <a:rPr lang="en-US" smtClean="0"/>
              <a:t>On campouts where the Troop will NOT have access to water, bring EXTRA Water Bottles.</a:t>
            </a:r>
          </a:p>
          <a:p>
            <a:pPr>
              <a:buFont typeface="Wingdings 2" pitchFamily="18" charset="2"/>
              <a:buNone/>
            </a:pPr>
            <a:r>
              <a:rPr lang="en-US" smtClean="0"/>
              <a:t>Be Prepared!</a:t>
            </a:r>
          </a:p>
        </p:txBody>
      </p:sp>
      <p:sp>
        <p:nvSpPr>
          <p:cNvPr id="3" name="Title 2"/>
          <p:cNvSpPr>
            <a:spLocks noGrp="1"/>
          </p:cNvSpPr>
          <p:nvPr>
            <p:ph type="title"/>
          </p:nvPr>
        </p:nvSpPr>
        <p:spPr/>
        <p:txBody>
          <a:bodyPr/>
          <a:lstStyle/>
          <a:p>
            <a:pPr algn="ctr" fontAlgn="auto">
              <a:spcAft>
                <a:spcPts val="0"/>
              </a:spcAft>
              <a:defRPr/>
            </a:pPr>
            <a:r>
              <a:rPr smtClean="0"/>
              <a:t>Water Bottle</a:t>
            </a:r>
            <a:endParaRPr/>
          </a:p>
        </p:txBody>
      </p:sp>
      <p:grpSp>
        <p:nvGrpSpPr>
          <p:cNvPr id="6" name="Group 5"/>
          <p:cNvGrpSpPr>
            <a:grpSpLocks/>
          </p:cNvGrpSpPr>
          <p:nvPr/>
        </p:nvGrpSpPr>
        <p:grpSpPr bwMode="auto">
          <a:xfrm>
            <a:off x="2249488" y="3352800"/>
            <a:ext cx="4645025" cy="3124200"/>
            <a:chOff x="2057400" y="3352800"/>
            <a:chExt cx="4643651" cy="3124200"/>
          </a:xfrm>
        </p:grpSpPr>
        <p:pic>
          <p:nvPicPr>
            <p:cNvPr id="32772" name="Picture 2" descr="http://images.mec.ca/fluid/customers/c822/5018-501/generated/5018-501_BL000_view1_1000x1000.jpg"/>
            <p:cNvPicPr>
              <a:picLocks noChangeAspect="1" noChangeArrowheads="1"/>
            </p:cNvPicPr>
            <p:nvPr/>
          </p:nvPicPr>
          <p:blipFill>
            <a:blip r:embed="rId2"/>
            <a:srcRect/>
            <a:stretch>
              <a:fillRect/>
            </a:stretch>
          </p:blipFill>
          <p:spPr bwMode="auto">
            <a:xfrm>
              <a:off x="2057400" y="3352800"/>
              <a:ext cx="3124200" cy="3124200"/>
            </a:xfrm>
            <a:prstGeom prst="rect">
              <a:avLst/>
            </a:prstGeom>
            <a:noFill/>
            <a:ln w="9525">
              <a:noFill/>
              <a:miter lim="800000"/>
              <a:headEnd/>
              <a:tailEnd/>
            </a:ln>
          </p:spPr>
        </p:pic>
        <p:pic>
          <p:nvPicPr>
            <p:cNvPr id="32773" name="Picture 4" descr="http://harmonyplacechristian.org/wp-content/uploads/2012/01/Water-Bottle.jpg"/>
            <p:cNvPicPr>
              <a:picLocks noChangeAspect="1" noChangeArrowheads="1"/>
            </p:cNvPicPr>
            <p:nvPr/>
          </p:nvPicPr>
          <p:blipFill>
            <a:blip r:embed="rId3"/>
            <a:srcRect/>
            <a:stretch>
              <a:fillRect/>
            </a:stretch>
          </p:blipFill>
          <p:spPr bwMode="auto">
            <a:xfrm>
              <a:off x="4953000" y="3352800"/>
              <a:ext cx="1748051" cy="312318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p:cTn id="11"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2" dur="1000" fill="hold"/>
                                        <p:tgtEl>
                                          <p:spTgt spid="2">
                                            <p:txEl>
                                              <p:pRg st="1" end="1"/>
                                            </p:txEl>
                                          </p:spTgt>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p:cTn id="15"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2" end="2"/>
                                            </p:txEl>
                                          </p:spTgt>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2" pitchFamily="18" charset="2"/>
              <a:buNone/>
            </a:pPr>
            <a:r>
              <a:rPr lang="en-US" smtClean="0"/>
              <a:t>Pack a few Protein-Packed Granola Bars, Fruit, Cut-Up Vegetables, or Nuts to give you energy on a hike along the trail.</a:t>
            </a:r>
          </a:p>
        </p:txBody>
      </p:sp>
      <p:sp>
        <p:nvSpPr>
          <p:cNvPr id="3" name="Title 2"/>
          <p:cNvSpPr>
            <a:spLocks noGrp="1"/>
          </p:cNvSpPr>
          <p:nvPr>
            <p:ph type="title"/>
          </p:nvPr>
        </p:nvSpPr>
        <p:spPr/>
        <p:txBody>
          <a:bodyPr/>
          <a:lstStyle/>
          <a:p>
            <a:pPr algn="ctr" fontAlgn="auto">
              <a:spcAft>
                <a:spcPts val="0"/>
              </a:spcAft>
              <a:defRPr/>
            </a:pPr>
            <a:r>
              <a:rPr smtClean="0"/>
              <a:t>Extra Food</a:t>
            </a:r>
            <a:endParaRPr/>
          </a:p>
        </p:txBody>
      </p:sp>
      <p:pic>
        <p:nvPicPr>
          <p:cNvPr id="65538" name="Picture 2" descr="http://newleafwellness.biz/wp-content/uploads/2013/08/Healthy-snacks-for-on-the-go.jpg"/>
          <p:cNvPicPr>
            <a:picLocks noChangeAspect="1" noChangeArrowheads="1"/>
          </p:cNvPicPr>
          <p:nvPr/>
        </p:nvPicPr>
        <p:blipFill>
          <a:blip r:embed="rId2"/>
          <a:srcRect t="24864" b="8194"/>
          <a:stretch>
            <a:fillRect/>
          </a:stretch>
        </p:blipFill>
        <p:spPr bwMode="auto">
          <a:xfrm>
            <a:off x="1104900" y="2895600"/>
            <a:ext cx="6934200" cy="3467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65538"/>
                                        </p:tgtEl>
                                        <p:attrNameLst>
                                          <p:attrName>style.visibility</p:attrName>
                                        </p:attrNameLst>
                                      </p:cBhvr>
                                      <p:to>
                                        <p:strVal val="visible"/>
                                      </p:to>
                                    </p:set>
                                    <p:anim calcmode="lin" valueType="num">
                                      <p:cBhvr>
                                        <p:cTn id="11" dur="500" fill="hold"/>
                                        <p:tgtEl>
                                          <p:spTgt spid="65538"/>
                                        </p:tgtEl>
                                        <p:attrNameLst>
                                          <p:attrName>ppt_w</p:attrName>
                                        </p:attrNameLst>
                                      </p:cBhvr>
                                      <p:tavLst>
                                        <p:tav tm="0">
                                          <p:val>
                                            <p:fltVal val="0"/>
                                          </p:val>
                                        </p:tav>
                                        <p:tav tm="100000">
                                          <p:val>
                                            <p:strVal val="#ppt_w"/>
                                          </p:val>
                                        </p:tav>
                                      </p:tavLst>
                                    </p:anim>
                                    <p:anim calcmode="lin" valueType="num">
                                      <p:cBhvr>
                                        <p:cTn id="12" dur="500" fill="hold"/>
                                        <p:tgtEl>
                                          <p:spTgt spid="655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2" pitchFamily="18" charset="2"/>
              <a:buNone/>
            </a:pPr>
            <a:r>
              <a:rPr lang="en-US" smtClean="0"/>
              <a:t>Always have a pack of matches with you to start a fire.</a:t>
            </a:r>
          </a:p>
          <a:p>
            <a:pPr>
              <a:buFont typeface="Wingdings 2" pitchFamily="18" charset="2"/>
              <a:buNone/>
            </a:pPr>
            <a:r>
              <a:rPr lang="en-US" smtClean="0"/>
              <a:t>You never know when you will need it!</a:t>
            </a:r>
          </a:p>
        </p:txBody>
      </p:sp>
      <p:sp>
        <p:nvSpPr>
          <p:cNvPr id="3" name="Title 2"/>
          <p:cNvSpPr>
            <a:spLocks noGrp="1"/>
          </p:cNvSpPr>
          <p:nvPr>
            <p:ph type="title"/>
          </p:nvPr>
        </p:nvSpPr>
        <p:spPr/>
        <p:txBody>
          <a:bodyPr/>
          <a:lstStyle/>
          <a:p>
            <a:pPr algn="ctr" fontAlgn="auto">
              <a:spcAft>
                <a:spcPts val="0"/>
              </a:spcAft>
              <a:defRPr/>
            </a:pPr>
            <a:r>
              <a:rPr smtClean="0"/>
              <a:t>Matches/Fire Starters/Combustibles</a:t>
            </a:r>
            <a:endParaRPr/>
          </a:p>
        </p:txBody>
      </p:sp>
      <p:pic>
        <p:nvPicPr>
          <p:cNvPr id="66562" name="Picture 2" descr="https://farm1.staticflickr.com/17/20509305_a2723b24db.jpg"/>
          <p:cNvPicPr>
            <a:picLocks noChangeAspect="1" noChangeArrowheads="1"/>
          </p:cNvPicPr>
          <p:nvPr/>
        </p:nvPicPr>
        <p:blipFill>
          <a:blip r:embed="rId2"/>
          <a:srcRect/>
          <a:stretch>
            <a:fillRect/>
          </a:stretch>
        </p:blipFill>
        <p:spPr bwMode="auto">
          <a:xfrm>
            <a:off x="2019300" y="2590800"/>
            <a:ext cx="5105400" cy="3829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p:cTn id="11"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2" dur="1000" fill="hold"/>
                                        <p:tgtEl>
                                          <p:spTgt spid="2">
                                            <p:txEl>
                                              <p:pRg st="1" end="1"/>
                                            </p:txEl>
                                          </p:spTgt>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66562"/>
                                        </p:tgtEl>
                                        <p:attrNameLst>
                                          <p:attrName>style.visibility</p:attrName>
                                        </p:attrNameLst>
                                      </p:cBhvr>
                                      <p:to>
                                        <p:strVal val="visible"/>
                                      </p:to>
                                    </p:set>
                                    <p:anim calcmode="lin" valueType="num">
                                      <p:cBhvr>
                                        <p:cTn id="15" dur="1000" fill="hold"/>
                                        <p:tgtEl>
                                          <p:spTgt spid="66562"/>
                                        </p:tgtEl>
                                        <p:attrNameLst>
                                          <p:attrName>ppt_w</p:attrName>
                                        </p:attrNameLst>
                                      </p:cBhvr>
                                      <p:tavLst>
                                        <p:tav tm="0">
                                          <p:val>
                                            <p:fltVal val="0"/>
                                          </p:val>
                                        </p:tav>
                                        <p:tav tm="100000">
                                          <p:val>
                                            <p:strVal val="#ppt_w"/>
                                          </p:val>
                                        </p:tav>
                                      </p:tavLst>
                                    </p:anim>
                                    <p:anim calcmode="lin" valueType="num">
                                      <p:cBhvr>
                                        <p:cTn id="16" dur="1000" fill="hold"/>
                                        <p:tgtEl>
                                          <p:spTgt spid="665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2" pitchFamily="18" charset="2"/>
              <a:buNone/>
            </a:pPr>
            <a:r>
              <a:rPr lang="en-US" smtClean="0"/>
              <a:t>Always have a Pocket Knife on a campout to cut rope or other items.</a:t>
            </a:r>
          </a:p>
          <a:p>
            <a:pPr>
              <a:buFont typeface="Wingdings 2" pitchFamily="18" charset="2"/>
              <a:buNone/>
            </a:pPr>
            <a:r>
              <a:rPr lang="en-US" smtClean="0"/>
              <a:t>Purchase a Swiss Army Knife or one at the Scout Shop.</a:t>
            </a:r>
          </a:p>
        </p:txBody>
      </p:sp>
      <p:sp>
        <p:nvSpPr>
          <p:cNvPr id="3" name="Title 2"/>
          <p:cNvSpPr>
            <a:spLocks noGrp="1"/>
          </p:cNvSpPr>
          <p:nvPr>
            <p:ph type="title"/>
          </p:nvPr>
        </p:nvSpPr>
        <p:spPr/>
        <p:txBody>
          <a:bodyPr/>
          <a:lstStyle/>
          <a:p>
            <a:pPr algn="ctr" fontAlgn="auto">
              <a:spcAft>
                <a:spcPts val="0"/>
              </a:spcAft>
              <a:defRPr/>
            </a:pPr>
            <a:r>
              <a:rPr smtClean="0"/>
              <a:t>Pocket Knife</a:t>
            </a:r>
            <a:endParaRPr/>
          </a:p>
        </p:txBody>
      </p:sp>
      <p:pic>
        <p:nvPicPr>
          <p:cNvPr id="1026" name="Picture 2" descr="http://www.freakingnews.com/images/app_images/pocket-knife.jpg"/>
          <p:cNvPicPr>
            <a:picLocks noChangeAspect="1" noChangeArrowheads="1"/>
          </p:cNvPicPr>
          <p:nvPr/>
        </p:nvPicPr>
        <p:blipFill>
          <a:blip r:embed="rId2"/>
          <a:srcRect/>
          <a:stretch>
            <a:fillRect/>
          </a:stretch>
        </p:blipFill>
        <p:spPr bwMode="auto">
          <a:xfrm>
            <a:off x="1943100" y="3048000"/>
            <a:ext cx="5257800" cy="3430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fltVal val="0"/>
                                          </p:val>
                                        </p:tav>
                                        <p:tav tm="100000">
                                          <p:val>
                                            <p:strVal val="#ppt_w"/>
                                          </p:val>
                                        </p:tav>
                                      </p:tavLst>
                                    </p:anim>
                                    <p:anim calcmode="lin" valueType="num">
                                      <p:cBhvr>
                                        <p:cTn id="12" dur="1000" fill="hold"/>
                                        <p:tgtEl>
                                          <p:spTgt spid="1026"/>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7" presetClass="entr" presetSubtype="10"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p:cTn id="16"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7" dur="1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2" pitchFamily="18" charset="2"/>
              <a:buNone/>
            </a:pPr>
            <a:r>
              <a:rPr lang="en-US" smtClean="0"/>
              <a:t>Have a Pack Cover to keep your backpack dry and clean.</a:t>
            </a:r>
          </a:p>
          <a:p>
            <a:pPr>
              <a:buFont typeface="Wingdings 2" pitchFamily="18" charset="2"/>
              <a:buNone/>
            </a:pPr>
            <a:r>
              <a:rPr lang="en-US" smtClean="0"/>
              <a:t>It can be as simple as a garbage bag or purchased with or separately with your backpack.</a:t>
            </a:r>
          </a:p>
        </p:txBody>
      </p:sp>
      <p:sp>
        <p:nvSpPr>
          <p:cNvPr id="3" name="Title 2"/>
          <p:cNvSpPr>
            <a:spLocks noGrp="1"/>
          </p:cNvSpPr>
          <p:nvPr>
            <p:ph type="title"/>
          </p:nvPr>
        </p:nvSpPr>
        <p:spPr/>
        <p:txBody>
          <a:bodyPr/>
          <a:lstStyle/>
          <a:p>
            <a:pPr algn="ctr" fontAlgn="auto">
              <a:spcAft>
                <a:spcPts val="0"/>
              </a:spcAft>
              <a:defRPr/>
            </a:pPr>
            <a:r>
              <a:rPr smtClean="0"/>
              <a:t>Pack Cover</a:t>
            </a:r>
            <a:endParaRPr/>
          </a:p>
        </p:txBody>
      </p:sp>
      <p:pic>
        <p:nvPicPr>
          <p:cNvPr id="37890" name="Picture 2" descr="http://www.seatosummit.com/images/products/snpackcov.jpg"/>
          <p:cNvPicPr>
            <a:picLocks noChangeAspect="1" noChangeArrowheads="1"/>
          </p:cNvPicPr>
          <p:nvPr/>
        </p:nvPicPr>
        <p:blipFill>
          <a:blip r:embed="rId2"/>
          <a:srcRect/>
          <a:stretch>
            <a:fillRect/>
          </a:stretch>
        </p:blipFill>
        <p:spPr bwMode="auto">
          <a:xfrm>
            <a:off x="3352800" y="3352800"/>
            <a:ext cx="2600325" cy="3095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37890"/>
                                        </p:tgtEl>
                                        <p:attrNameLst>
                                          <p:attrName>style.visibility</p:attrName>
                                        </p:attrNameLst>
                                      </p:cBhvr>
                                      <p:to>
                                        <p:strVal val="visible"/>
                                      </p:to>
                                    </p:set>
                                    <p:anim calcmode="lin" valueType="num">
                                      <p:cBhvr>
                                        <p:cTn id="11" dur="1000" fill="hold"/>
                                        <p:tgtEl>
                                          <p:spTgt spid="37890"/>
                                        </p:tgtEl>
                                        <p:attrNameLst>
                                          <p:attrName>ppt_w</p:attrName>
                                        </p:attrNameLst>
                                      </p:cBhvr>
                                      <p:tavLst>
                                        <p:tav tm="0">
                                          <p:val>
                                            <p:fltVal val="0"/>
                                          </p:val>
                                        </p:tav>
                                        <p:tav tm="100000">
                                          <p:val>
                                            <p:strVal val="#ppt_w"/>
                                          </p:val>
                                        </p:tav>
                                      </p:tavLst>
                                    </p:anim>
                                    <p:anim calcmode="lin" valueType="num">
                                      <p:cBhvr>
                                        <p:cTn id="12" dur="1000" fill="hold"/>
                                        <p:tgtEl>
                                          <p:spTgt spid="37890"/>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7" presetClass="entr" presetSubtype="10"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p:cTn id="16"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2" pitchFamily="18" charset="2"/>
              <a:buNone/>
            </a:pPr>
            <a:r>
              <a:rPr lang="en-US" smtClean="0"/>
              <a:t>Make sure to bring anything the Patrol Leader, Adult, or Senior Patrol Leaders assign you.</a:t>
            </a:r>
          </a:p>
          <a:p>
            <a:pPr>
              <a:buFont typeface="Wingdings 2" pitchFamily="18" charset="2"/>
              <a:buNone/>
            </a:pPr>
            <a:r>
              <a:rPr lang="en-US" smtClean="0"/>
              <a:t>Usually, each scout will bring a food item and a piece of gear.</a:t>
            </a:r>
          </a:p>
        </p:txBody>
      </p:sp>
      <p:sp>
        <p:nvSpPr>
          <p:cNvPr id="3" name="Title 2"/>
          <p:cNvSpPr>
            <a:spLocks noGrp="1"/>
          </p:cNvSpPr>
          <p:nvPr>
            <p:ph type="title"/>
          </p:nvPr>
        </p:nvSpPr>
        <p:spPr/>
        <p:txBody>
          <a:bodyPr/>
          <a:lstStyle/>
          <a:p>
            <a:pPr algn="ctr" fontAlgn="auto">
              <a:spcAft>
                <a:spcPts val="0"/>
              </a:spcAft>
              <a:defRPr/>
            </a:pPr>
            <a:r>
              <a:rPr smtClean="0"/>
              <a:t>Troop/Patrol Food &amp; Gear</a:t>
            </a:r>
            <a:endParaRPr/>
          </a:p>
        </p:txBody>
      </p:sp>
      <p:grpSp>
        <p:nvGrpSpPr>
          <p:cNvPr id="6" name="Group 5"/>
          <p:cNvGrpSpPr>
            <a:grpSpLocks/>
          </p:cNvGrpSpPr>
          <p:nvPr/>
        </p:nvGrpSpPr>
        <p:grpSpPr bwMode="auto">
          <a:xfrm>
            <a:off x="571500" y="3581400"/>
            <a:ext cx="8001000" cy="2743200"/>
            <a:chOff x="381000" y="3276600"/>
            <a:chExt cx="10659978" cy="3200400"/>
          </a:xfrm>
        </p:grpSpPr>
        <p:pic>
          <p:nvPicPr>
            <p:cNvPr id="38916" name="Picture 2" descr="http://2.bp.blogspot.com/_Q0B86Lwd2AI/TEiwaX3KPRI/AAAAAAAAAG4/Rd_phGwHeNU/s1600/IMG_0412.JPG"/>
            <p:cNvPicPr>
              <a:picLocks noChangeAspect="1" noChangeArrowheads="1"/>
            </p:cNvPicPr>
            <p:nvPr/>
          </p:nvPicPr>
          <p:blipFill>
            <a:blip r:embed="rId2"/>
            <a:srcRect/>
            <a:stretch>
              <a:fillRect/>
            </a:stretch>
          </p:blipFill>
          <p:spPr bwMode="auto">
            <a:xfrm>
              <a:off x="381000" y="3276600"/>
              <a:ext cx="4799101" cy="3200400"/>
            </a:xfrm>
            <a:prstGeom prst="rect">
              <a:avLst/>
            </a:prstGeom>
            <a:noFill/>
            <a:ln w="9525">
              <a:noFill/>
              <a:miter lim="800000"/>
              <a:headEnd/>
              <a:tailEnd/>
            </a:ln>
          </p:spPr>
        </p:pic>
        <p:pic>
          <p:nvPicPr>
            <p:cNvPr id="38917" name="Picture 4" descr="http://lunar.thegamez.net/campingdorman/camping-equipment-list/camping-gear-listjpg-750x380.jpg"/>
            <p:cNvPicPr>
              <a:picLocks noChangeAspect="1" noChangeArrowheads="1"/>
            </p:cNvPicPr>
            <p:nvPr/>
          </p:nvPicPr>
          <p:blipFill>
            <a:blip r:embed="rId3"/>
            <a:srcRect/>
            <a:stretch>
              <a:fillRect/>
            </a:stretch>
          </p:blipFill>
          <p:spPr bwMode="auto">
            <a:xfrm>
              <a:off x="4724400" y="3276600"/>
              <a:ext cx="6316578" cy="32004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7" presetClass="entr" presetSubtype="10"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p:cTn id="16"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7" dur="1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2" pitchFamily="18" charset="2"/>
              <a:buNone/>
            </a:pPr>
            <a:r>
              <a:rPr lang="en-US" smtClean="0"/>
              <a:t>A scout may bring any other item he feels he will need on the campout.</a:t>
            </a:r>
          </a:p>
          <a:p>
            <a:pPr>
              <a:buFont typeface="Wingdings 2" pitchFamily="18" charset="2"/>
              <a:buNone/>
            </a:pPr>
            <a:endParaRPr lang="en-US" smtClean="0"/>
          </a:p>
        </p:txBody>
      </p:sp>
      <p:sp>
        <p:nvSpPr>
          <p:cNvPr id="3" name="Title 2"/>
          <p:cNvSpPr>
            <a:spLocks noGrp="1"/>
          </p:cNvSpPr>
          <p:nvPr>
            <p:ph type="title"/>
          </p:nvPr>
        </p:nvSpPr>
        <p:spPr/>
        <p:txBody>
          <a:bodyPr/>
          <a:lstStyle/>
          <a:p>
            <a:pPr algn="ctr" fontAlgn="auto">
              <a:spcAft>
                <a:spcPts val="0"/>
              </a:spcAft>
              <a:defRPr/>
            </a:pPr>
            <a:r>
              <a:rPr smtClean="0"/>
              <a:t>Extra Items</a:t>
            </a:r>
            <a:endParaRPr/>
          </a:p>
        </p:txBody>
      </p:sp>
      <p:pic>
        <p:nvPicPr>
          <p:cNvPr id="39938" name="Picture 2" descr="https://encrypted-tbn0.gstatic.com/images?q=tbn:ANd9GcQr3hn9Td0-WYO2Mro_I3WLHKvxzGc9OA5dZ2BGt9AfIQ3lCjv8QHLKrDjU"/>
          <p:cNvPicPr>
            <a:picLocks noChangeAspect="1" noChangeArrowheads="1"/>
          </p:cNvPicPr>
          <p:nvPr/>
        </p:nvPicPr>
        <p:blipFill>
          <a:blip r:embed="rId2"/>
          <a:srcRect/>
          <a:stretch>
            <a:fillRect/>
          </a:stretch>
        </p:blipFill>
        <p:spPr bwMode="auto">
          <a:xfrm>
            <a:off x="1066800" y="2438400"/>
            <a:ext cx="7010400" cy="3925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39938"/>
                                        </p:tgtEl>
                                        <p:attrNameLst>
                                          <p:attrName>style.visibility</p:attrName>
                                        </p:attrNameLst>
                                      </p:cBhvr>
                                      <p:to>
                                        <p:strVal val="visible"/>
                                      </p:to>
                                    </p:set>
                                    <p:anim calcmode="lin" valueType="num">
                                      <p:cBhvr>
                                        <p:cTn id="11" dur="1000" fill="hold"/>
                                        <p:tgtEl>
                                          <p:spTgt spid="39938"/>
                                        </p:tgtEl>
                                        <p:attrNameLst>
                                          <p:attrName>ppt_w</p:attrName>
                                        </p:attrNameLst>
                                      </p:cBhvr>
                                      <p:tavLst>
                                        <p:tav tm="0">
                                          <p:val>
                                            <p:fltVal val="0"/>
                                          </p:val>
                                        </p:tav>
                                        <p:tav tm="100000">
                                          <p:val>
                                            <p:strVal val="#ppt_w"/>
                                          </p:val>
                                        </p:tav>
                                      </p:tavLst>
                                    </p:anim>
                                    <p:anim calcmode="lin" valueType="num">
                                      <p:cBhvr>
                                        <p:cTn id="12" dur="1000" fill="hold"/>
                                        <p:tgtEl>
                                          <p:spTgt spid="399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457200" y="3700463"/>
            <a:ext cx="8305800" cy="1143000"/>
          </a:xfrm>
        </p:spPr>
        <p:txBody>
          <a:bodyPr/>
          <a:lstStyle/>
          <a:p>
            <a:pPr fontAlgn="auto">
              <a:spcAft>
                <a:spcPts val="0"/>
              </a:spcAft>
              <a:buFont typeface="Wingdings 2"/>
              <a:buNone/>
              <a:defRPr/>
            </a:pPr>
            <a:r>
              <a:rPr lang="en-US" dirty="0" smtClean="0"/>
              <a:t>Backpack brought and packed by Josh Isaac</a:t>
            </a:r>
            <a:endParaRPr lang="en-US" dirty="0"/>
          </a:p>
        </p:txBody>
      </p:sp>
      <p:sp>
        <p:nvSpPr>
          <p:cNvPr id="4" name="Title 3"/>
          <p:cNvSpPr>
            <a:spLocks noGrp="1"/>
          </p:cNvSpPr>
          <p:nvPr>
            <p:ph type="ctrTitle"/>
          </p:nvPr>
        </p:nvSpPr>
        <p:spPr/>
        <p:txBody>
          <a:bodyPr/>
          <a:lstStyle/>
          <a:p>
            <a:pPr fontAlgn="auto">
              <a:spcAft>
                <a:spcPts val="0"/>
              </a:spcAft>
              <a:defRPr/>
            </a:pPr>
            <a:r>
              <a:rPr smtClean="0"/>
              <a:t>Packing a Backpack</a:t>
            </a:r>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274320" indent="-274320" fontAlgn="auto">
              <a:spcAft>
                <a:spcPts val="0"/>
              </a:spcAft>
              <a:buFont typeface="Wingdings 2"/>
              <a:buNone/>
              <a:defRPr/>
            </a:pPr>
            <a:r>
              <a:rPr lang="en-US" dirty="0" smtClean="0"/>
              <a:t>Place sleeping bags in the bottom of the backpack if you have an Internal Frame Backpack.</a:t>
            </a:r>
          </a:p>
          <a:p>
            <a:pPr marL="274320" indent="-274320" fontAlgn="auto">
              <a:spcAft>
                <a:spcPts val="0"/>
              </a:spcAft>
              <a:buFont typeface="Wingdings 2"/>
              <a:buNone/>
              <a:defRPr/>
            </a:pPr>
            <a:r>
              <a:rPr lang="en-US" dirty="0" smtClean="0"/>
              <a:t>Attach the sleeping bag to the outside of the pack if you have an External Frame Backpack.</a:t>
            </a:r>
          </a:p>
          <a:p>
            <a:pPr marL="274320" indent="-274320" fontAlgn="auto">
              <a:spcAft>
                <a:spcPts val="0"/>
              </a:spcAft>
              <a:buFont typeface="Wingdings 2"/>
              <a:buNone/>
              <a:defRPr/>
            </a:pPr>
            <a:r>
              <a:rPr lang="en-US" dirty="0" smtClean="0"/>
              <a:t>Heavy items should be placed in the middle of the backpack. This will keep the carrier balanced on hilly trails.</a:t>
            </a:r>
          </a:p>
          <a:p>
            <a:pPr marL="274320" indent="-274320" fontAlgn="auto">
              <a:spcAft>
                <a:spcPts val="0"/>
              </a:spcAft>
              <a:buFont typeface="Wingdings 2"/>
              <a:buNone/>
              <a:defRPr/>
            </a:pPr>
            <a:r>
              <a:rPr lang="en-US" dirty="0" smtClean="0"/>
              <a:t>Place lighter items in the top of the backpack for balance as well.</a:t>
            </a:r>
          </a:p>
          <a:p>
            <a:pPr marL="274320" indent="-274320" fontAlgn="auto">
              <a:spcAft>
                <a:spcPts val="0"/>
              </a:spcAft>
              <a:buFont typeface="Wingdings 2"/>
              <a:buNone/>
              <a:defRPr/>
            </a:pPr>
            <a:r>
              <a:rPr lang="en-US" dirty="0" smtClean="0"/>
              <a:t>After packing, cover the top of your pack so the items don’t get dirty or wet.</a:t>
            </a:r>
            <a:endParaRPr lang="en-US" dirty="0"/>
          </a:p>
        </p:txBody>
      </p:sp>
      <p:sp>
        <p:nvSpPr>
          <p:cNvPr id="3" name="Title 2"/>
          <p:cNvSpPr>
            <a:spLocks noGrp="1"/>
          </p:cNvSpPr>
          <p:nvPr>
            <p:ph type="title"/>
          </p:nvPr>
        </p:nvSpPr>
        <p:spPr/>
        <p:txBody>
          <a:bodyPr/>
          <a:lstStyle/>
          <a:p>
            <a:pPr algn="ctr" fontAlgn="auto">
              <a:spcAft>
                <a:spcPts val="0"/>
              </a:spcAft>
              <a:defRPr/>
            </a:pPr>
            <a:r>
              <a:rPr smtClean="0"/>
              <a:t>When packing a backpack…</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17" presetClass="entr" presetSubtype="10"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17" presetClass="entr" presetSubtype="10"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17" presetClass="entr" presetSubtype="10"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p:cTn id="27"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457200" y="3700463"/>
            <a:ext cx="8305800" cy="1143000"/>
          </a:xfrm>
        </p:spPr>
        <p:txBody>
          <a:bodyPr/>
          <a:lstStyle/>
          <a:p>
            <a:pPr fontAlgn="auto">
              <a:spcAft>
                <a:spcPts val="0"/>
              </a:spcAft>
              <a:buFont typeface="Wingdings 2"/>
              <a:buNone/>
              <a:defRPr/>
            </a:pPr>
            <a:r>
              <a:rPr lang="en-US" dirty="0" smtClean="0"/>
              <a:t>Strategies</a:t>
            </a:r>
            <a:endParaRPr lang="en-US" dirty="0"/>
          </a:p>
        </p:txBody>
      </p:sp>
      <p:sp>
        <p:nvSpPr>
          <p:cNvPr id="4" name="Title 3"/>
          <p:cNvSpPr>
            <a:spLocks noGrp="1"/>
          </p:cNvSpPr>
          <p:nvPr>
            <p:ph type="ctrTitle"/>
          </p:nvPr>
        </p:nvSpPr>
        <p:spPr/>
        <p:txBody>
          <a:bodyPr/>
          <a:lstStyle/>
          <a:p>
            <a:pPr fontAlgn="auto">
              <a:spcAft>
                <a:spcPts val="0"/>
              </a:spcAft>
              <a:defRPr/>
            </a:pPr>
            <a:r>
              <a:rPr smtClean="0"/>
              <a:t>Packing a Backpack</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fontAlgn="auto">
              <a:spcAft>
                <a:spcPts val="0"/>
              </a:spcAft>
              <a:defRPr/>
            </a:pPr>
            <a:r>
              <a:rPr smtClean="0"/>
              <a:t>Types of Backpacks</a:t>
            </a:r>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274320" indent="-274320" fontAlgn="auto">
              <a:spcAft>
                <a:spcPts val="0"/>
              </a:spcAft>
              <a:buFont typeface="Wingdings 2"/>
              <a:buNone/>
              <a:defRPr/>
            </a:pPr>
            <a:r>
              <a:rPr lang="en-US" dirty="0" smtClean="0"/>
              <a:t>Make sure anything that could harm or puncture the carrier is secured so it does not get loose.</a:t>
            </a:r>
          </a:p>
          <a:p>
            <a:pPr marL="274320" indent="-274320" fontAlgn="auto">
              <a:spcAft>
                <a:spcPts val="0"/>
              </a:spcAft>
              <a:buFont typeface="Wingdings 2"/>
              <a:buNone/>
              <a:defRPr/>
            </a:pPr>
            <a:r>
              <a:rPr lang="en-US" dirty="0" smtClean="0"/>
              <a:t>Keep it compact! Not enough space in your backpack could be a problem. Keep everything as condensed and tight as possible. Tighten the straps to get rid of excess air.</a:t>
            </a:r>
          </a:p>
          <a:p>
            <a:pPr marL="274320" indent="-274320" fontAlgn="auto">
              <a:spcAft>
                <a:spcPts val="0"/>
              </a:spcAft>
              <a:buFont typeface="Wingdings 2"/>
              <a:buNone/>
              <a:defRPr/>
            </a:pPr>
            <a:r>
              <a:rPr lang="en-US" dirty="0" smtClean="0"/>
              <a:t>Simple Strategy: Instead of one person carrying an entire tent, split the parts of the tent between the users. </a:t>
            </a:r>
          </a:p>
          <a:p>
            <a:pPr marL="274320" indent="-274320" fontAlgn="auto">
              <a:spcAft>
                <a:spcPts val="0"/>
              </a:spcAft>
              <a:buFont typeface="Wingdings 2"/>
              <a:buNone/>
              <a:defRPr/>
            </a:pPr>
            <a:r>
              <a:rPr lang="en-US" dirty="0" smtClean="0"/>
              <a:t>Ex.: Camper A takes the rain tarp and poles, Camper B takes the ground tarp and bags, &amp; Camper C take the tent.</a:t>
            </a:r>
            <a:endParaRPr lang="en-US" dirty="0"/>
          </a:p>
        </p:txBody>
      </p:sp>
      <p:sp>
        <p:nvSpPr>
          <p:cNvPr id="3" name="Title 2"/>
          <p:cNvSpPr>
            <a:spLocks noGrp="1"/>
          </p:cNvSpPr>
          <p:nvPr>
            <p:ph type="title"/>
          </p:nvPr>
        </p:nvSpPr>
        <p:spPr/>
        <p:txBody>
          <a:bodyPr/>
          <a:lstStyle/>
          <a:p>
            <a:pPr algn="ctr" fontAlgn="auto">
              <a:spcAft>
                <a:spcPts val="0"/>
              </a:spcAft>
              <a:defRPr/>
            </a:pPr>
            <a:r>
              <a:rPr smtClean="0"/>
              <a:t>Strategies for Packing a Backpack</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17" presetClass="entr" presetSubtype="10"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17" presetClass="entr" presetSubtype="10"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457200" y="3700463"/>
            <a:ext cx="8305800" cy="1143000"/>
          </a:xfrm>
        </p:spPr>
        <p:txBody>
          <a:bodyPr/>
          <a:lstStyle/>
          <a:p>
            <a:pPr fontAlgn="auto">
              <a:spcAft>
                <a:spcPts val="0"/>
              </a:spcAft>
              <a:buFont typeface="Wingdings 2"/>
              <a:buNone/>
              <a:defRPr/>
            </a:pPr>
            <a:r>
              <a:rPr lang="en-US" dirty="0" smtClean="0"/>
              <a:t>Backpack brought and packed by Josh Isaac</a:t>
            </a:r>
            <a:endParaRPr lang="en-US" dirty="0"/>
          </a:p>
        </p:txBody>
      </p:sp>
      <p:sp>
        <p:nvSpPr>
          <p:cNvPr id="4" name="Title 3"/>
          <p:cNvSpPr>
            <a:spLocks noGrp="1"/>
          </p:cNvSpPr>
          <p:nvPr>
            <p:ph type="ctrTitle"/>
          </p:nvPr>
        </p:nvSpPr>
        <p:spPr/>
        <p:txBody>
          <a:bodyPr/>
          <a:lstStyle/>
          <a:p>
            <a:pPr fontAlgn="auto">
              <a:spcAft>
                <a:spcPts val="0"/>
              </a:spcAft>
              <a:defRPr/>
            </a:pPr>
            <a:r>
              <a:rPr smtClean="0"/>
              <a:t>Sizing a Backpack</a:t>
            </a:r>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2" pitchFamily="18" charset="2"/>
              <a:buNone/>
            </a:pPr>
            <a:r>
              <a:rPr lang="en-US" smtClean="0"/>
              <a:t>Adjust the straps of the backpack so approximately 80% of the weight of the backpack is on the carrier’s hips and approximately 20% is on the carrier’s shoulders.</a:t>
            </a:r>
          </a:p>
        </p:txBody>
      </p:sp>
      <p:sp>
        <p:nvSpPr>
          <p:cNvPr id="3" name="Title 2"/>
          <p:cNvSpPr>
            <a:spLocks noGrp="1"/>
          </p:cNvSpPr>
          <p:nvPr>
            <p:ph type="title"/>
          </p:nvPr>
        </p:nvSpPr>
        <p:spPr/>
        <p:txBody>
          <a:bodyPr/>
          <a:lstStyle/>
          <a:p>
            <a:pPr algn="ctr" fontAlgn="auto">
              <a:spcAft>
                <a:spcPts val="0"/>
              </a:spcAft>
              <a:defRPr/>
            </a:pPr>
            <a:r>
              <a:rPr smtClean="0"/>
              <a:t>Weight Distribution</a:t>
            </a:r>
            <a:endParaRPr/>
          </a:p>
        </p:txBody>
      </p:sp>
      <p:pic>
        <p:nvPicPr>
          <p:cNvPr id="40962" name="Picture 2" descr="http://www.buzzle.com/images/sports/hiking/backpacks/expedition-backpack.jpg"/>
          <p:cNvPicPr>
            <a:picLocks noChangeAspect="1" noChangeArrowheads="1"/>
          </p:cNvPicPr>
          <p:nvPr/>
        </p:nvPicPr>
        <p:blipFill>
          <a:blip r:embed="rId2"/>
          <a:srcRect/>
          <a:stretch>
            <a:fillRect/>
          </a:stretch>
        </p:blipFill>
        <p:spPr bwMode="auto">
          <a:xfrm>
            <a:off x="1905000" y="2819400"/>
            <a:ext cx="5334000" cy="355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40962"/>
                                        </p:tgtEl>
                                        <p:attrNameLst>
                                          <p:attrName>style.visibility</p:attrName>
                                        </p:attrNameLst>
                                      </p:cBhvr>
                                      <p:to>
                                        <p:strVal val="visible"/>
                                      </p:to>
                                    </p:set>
                                    <p:anim calcmode="lin" valueType="num">
                                      <p:cBhvr>
                                        <p:cTn id="11" dur="1000" fill="hold"/>
                                        <p:tgtEl>
                                          <p:spTgt spid="40962"/>
                                        </p:tgtEl>
                                        <p:attrNameLst>
                                          <p:attrName>ppt_w</p:attrName>
                                        </p:attrNameLst>
                                      </p:cBhvr>
                                      <p:tavLst>
                                        <p:tav tm="0">
                                          <p:val>
                                            <p:fltVal val="0"/>
                                          </p:val>
                                        </p:tav>
                                        <p:tav tm="100000">
                                          <p:val>
                                            <p:strVal val="#ppt_w"/>
                                          </p:val>
                                        </p:tav>
                                      </p:tavLst>
                                    </p:anim>
                                    <p:anim calcmode="lin" valueType="num">
                                      <p:cBhvr>
                                        <p:cTn id="12" dur="1000" fill="hold"/>
                                        <p:tgtEl>
                                          <p:spTgt spid="409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2" pitchFamily="18" charset="2"/>
              <a:buNone/>
            </a:pPr>
            <a:r>
              <a:rPr lang="en-US" smtClean="0"/>
              <a:t>Make the inner hip belt tight so it doesn’t slip down but not too tight that it is cutting off your circulation.</a:t>
            </a:r>
          </a:p>
          <a:p>
            <a:pPr>
              <a:buFont typeface="Wingdings 2" pitchFamily="18" charset="2"/>
              <a:buNone/>
            </a:pPr>
            <a:endParaRPr lang="en-US" smtClean="0"/>
          </a:p>
        </p:txBody>
      </p:sp>
      <p:sp>
        <p:nvSpPr>
          <p:cNvPr id="3" name="Title 2"/>
          <p:cNvSpPr>
            <a:spLocks noGrp="1"/>
          </p:cNvSpPr>
          <p:nvPr>
            <p:ph type="title"/>
          </p:nvPr>
        </p:nvSpPr>
        <p:spPr/>
        <p:txBody>
          <a:bodyPr/>
          <a:lstStyle/>
          <a:p>
            <a:pPr algn="ctr" fontAlgn="auto">
              <a:spcAft>
                <a:spcPts val="0"/>
              </a:spcAft>
              <a:defRPr/>
            </a:pPr>
            <a:r>
              <a:rPr smtClean="0"/>
              <a:t>Hip Strap</a:t>
            </a:r>
            <a:endParaRPr/>
          </a:p>
        </p:txBody>
      </p:sp>
      <p:sp>
        <p:nvSpPr>
          <p:cNvPr id="47107" name="AutoShape 2" descr="data:image/jpeg;base64,/9j/4AAQSkZJRgABAQAAAQABAAD/2wCEAAkGBxISEBMQEg8UFBUUFxQVExEWFRQYFBkTGRcWFxkYFRcZHiggGBsnHhUXITEiJSkrLjAuHB8zODQsNyktLisBCgoKDg0OGxAQGjQkHyUsLDQ3NjUwNzcyNzUxNDg0Lzc3LCw4NTg3ODQsNTEsLC83NzIvMTU1NzQrLCswMi8sNP/AABEIANkA6QMBIgACEQEDEQH/xAAbAAEAAgMBAQAAAAAAAAAAAAAABAUCAwYBB//EAEUQAAIBAgQCBwMIBggHAAAAAAECAAMRBBIhMQVBEyIyUWFxgQaRsRQzQlJicoKhI3OSosHhJDSjs9HT8PEHQ0RjZLLD/8QAGQEBAQEBAQEAAAAAAAAAAAAAAAIEAQMF/8QAJxEBAAICAAQEBwAAAAAAAAAAAAECAxEEISJBFFFhcQUSEzGBwdH/2gAMAwEAAhEDEQA/APuMREBERAREQEREBERAREQEREBERAREQEREBERAREQEREBERAREQEREBERAREQEREBERAREQEREBERAREQEREBERAREQEREBERAREQEREBERAREQEREBERApvaP2gXBqrNQrVc2YnokDZVXLmZySMo6w1ljgMWlaklZDdaihlOxsRfUTmf+IvHFoUFw+cI2KzJ0jA5UpaCo5sCSbMAAO/wl/wAC6L5LRFBs1IU0FNtdUAsDrrAnxE116yopZ2CqN2YgAepgbIkEcVpnYVT4ihXI9CEsYHF6P0nKcr1EqUxfzcAQJ0TwG+s9gacXiVpoXc2AtyJJJNgFA1JJIAA1JIEi9LiH7NNaQ+tUIdh4ZENr/i988t0uIJPZoWAH/eZbkn7qMAPvt3CWMCCBiBfWk/cSGQ+ts1/PSYrxLJda9M0yPpKHekR39IFsvk1j5jWWE0VqzBsqqCbX1OUAbbgE39ORgZYfEpUGam6uNrqwYX7ribZTmuhxNIoCKhuKy2IYUcjkFx4OqgN4tbcy4gIiICIiAiIgIiICIiAiIgIiICIiBi9MHcA+YvPVFtBPYgYVqqorOxAVQWZjsFAuSfSQcHhjUIr1l629OmdqS8tNukI3PK5A01OXFOsaVH67gt+rTrtfvBIVT4NJ8BPCJ7ECrel8mcMmlF2VXp/RRmICvTH0QSQGXbXNpZs1pIXG/wCrVRzKMB94iy/mRJsCBwk/PA9oVqmb8in9nkkuvUyqWtewvbv8JFUWxR+3SF/NGIuPG1TXyE9xw6S1IFhe4cqDoMjWu3I3Km17+kDYmK1KvZSBftAgjnrptz8xNBxIQPXcMF0C3stkygkm5AXXN2j3RTQOGBpKTmHTK4OUtYaqSDfQKR6bSwgVnDsRnr1TlIulEgnmCatvhf1Es5TNiEGJRqb52YlKtMasENyrMALrlYHtW0d/AS5gIiICIiAiIgIiICIiAiIgIiICIiAiIgQKXWxLtypoqD7znO49wpSfIHCNVqVOb1ap8wrGmp/ZprJ8BERArOPZiiU07T1aeXb6B6U76bUz/KbOG8RFXqlclQAFkN9NSNCQL2IIPcR5XqPaTF5cTQtmvSVqoUXAZmBVQTa2qrVFt9drAkOKOcPis9MKXqpUtTJ0Zz0S5m56dGNOeY92gWPFHHTUQj5anXudDagRdiwPLMiWP1rbjMJLwzKotYgk36xuzbC9766WnPLWrKpb5PmZjd6tVkUEgW6oNurqbDQeNyTNuH4yyEGpScICblQjqgtvdHbnpl1Op0gdBWxAQjNoDfrk2AOlgfO590zPWXQ7jRhb3iRqvEEFHplPSKbZMhBzsxCqq8rkkDX1kfC8Gp5Aa1Km9RutUcqG651IUkXyjYeAED3hFNg9ctUL9cKC2W9lRd8qgX6x5bWlnNeHoIi5UUKovoBYa6mbICIiAiIgIiICIiAiIgIiICIiAiIgIiIELgo/o1Hxp0z6lQT8ZNkLgv8AVqH6qmP3RJsBERA56tS6XE5SbWrZgbKTlp0FA7QI0eueUsVpjOwpjraCpXPWYDfKCdzre2wvtyNJUxTB63RfODpVD2uqPUrlBflm6lKy+IO06XC0gq5VFgCfjzO5PiYGK4RBrluRrmbVr68z5nTaROJUiQKisAVBLEgWKm17+Frm2xtryImPVJOUeAJ/wmOMQLRqWH0Gv49U7wOUxFL5NZlOSnmD5dMqvTclraajR1J3IKncXnaTn+OUhla4B64vf6ppi/lcpLLhDno+jYktSJpMTuctsrHxZCjfigToiICIiAiIgIiICIiAiIgIiICIiAiIgIiIEHgnzCD6t1/ZYr/CTpB4P2HU7irXv5Gq7D91lk6AiIgUNYALVXuxdC/4noPr+1Jox1qr0WGVu2hv2qfM67EHffQqedhEx/VbEC2zYaufIMo/+E28VH6fDne5dMvIgoX7++kD6QJaJbKcg3HWBB8NPCbMd82w77D3kD+M09H1b9EL73BFr94m7HH9Ex7hm92v8IHOe2OFd1cKd+juOkqILMKiWsnjre8rOK8T+RY8PUDOCqBnGwpDOCx7mGcd+YKLm4Bl7xhw+KpUBuWps/giisxv3E6Ac9b8pq4xw+o+Pw5RUKsGaqW2FNcodSv/ADCxalbbKQza7QOkRgQCNiLjymURAREQEREBERAREQEREBERAREQEREBERAg4HSriBfd0cDwNJF+KNJ0gppim+3SSw+473/vBJ0BERAouPHL8oI3bCVTf9Xf/Mkjj4AFJzfq1ae1tnboTv4VSfSaPaNrZj/42L+FI/wkzjtIth6irqxVso+2ASv5gGBmmW1uuPAXMz6dMoVmAuuoJF7bajumOFrM6hlZSGAYb7MLjy0nrYUOLMW0Ym6O6XNueQi+h59wgUfs3hmdxWYk5c13JvnNjlYEGxFqjEaCwygaWlyRfFD7NJv33X/LmtOFmnfoKrpc3KuWqoT9rOcw/CwmpKtSnWepWp2UpTQVKd3UZWqEl1tmUdcciBY3IgW8TCjWV1DIwZTqGUggjwI3mFHEo5ZVdWKmzAEEg9xHKBuiIgIiICIiAiIgIiICIiAiIgIiICIiBBxOmIot3rVT1ORx/dmTpA4roaNT6lVP7QGj8agk+AiIgUftDq6Jb5ynVpelSph6ZPoGJ9JaYyoqpmY2Atc8/TvPhOT9usYyYjD5arUyqVWuMu5KAXzA8g1vKU1DGVqjdfF1g+hpLm0B1Gdha2nd3+pGHL8QxY8v0pid/j+ubdbwHE0+jSgQwqU1VWptcPcKNcp3BFtReXOGt1gARqN/L+U4pMQy1DRavTqp1CiV6d2aoQ7MFdbEMAoN7E6zcnHuhfI7V6ZPZ0GIomwvoxC1Sd/dPfxOPW5nXuqYmI3Pd20ofafi1XDgGmFN1YksCdQ9NRsRyczLhvFnrA9E9CsVtmBNWgwv3oyuR5yRS4lUOa+FZsjZSab02BIAJtnKG2tttwZ6W66dM/fui0TMaiXLYjiDF6hBSk2cjpKYKMbFhZyD19hveZ4YXsxcu1yek0DXJJJBS1vS06puIoO3Sqr50nYe9Aw/OU2Dw9J8TUD1Gys36Ncj0wzsXdgGPbsLaAjZrjSYsvC5bTHVtPyz7sqfG2pWVnWpcgBGID3Owzbfte+dLTa4BIIJGxtceBtpMKeGRVyBFC/VAFvdK3HWwi9MuYUU+dpC7BU+vTX6OXQkDTLm0vabMdZpHVO1REwt4lTw72iw9dxTRmzkEhWpuugtfUixOu1+/ultKreto3WdwoiIlBERAREQEREBERAREQERECPxDD9JSemDYspCt9Vvot6Gx9IwGJ6Smr2sSOsvNXGjKfEEEekkSBVwjo5qUSvW1ek1wjHbMGAJRrWvoQbbX1gT4kE4yqP+lc/dekR+bA/lMXx1QAk4ZlABJLPSAsNdSGMDjvb5/wClW5ilSyD7eeqQP3R6XlNh+FYhQa7VMo6zZ1qsubTqBaeVgDy1B3vqZ0eM4HWxR+W3RGcKooMWuqrpbpAO0Tcnq8wLm156+DrBwxw1UqoACKaTLbewIcEC9ibjUActJ8a/D5PE3yWrynX68ufZzvtzlVsT0+FboULGs9r1Rq4o5SrWpLlAXwOsueJU6rLSNWktNjVK2pN0nVam3W1TfTuMl4PBMwpu+FrGolSrVUaABnLDUswB6pk+tw/EVMlqa0srK96jgkWuD1UuDcEjtDeaZxTaNabM/EUyY61ikRqPXzmeXNwqt8mxhKYyrcOyowyMxptSpuwKZCGGcsu2mQbWMvuE49qtxTq4qoO22VXUfpCzXuFXc5pccQ4AjUXNY9K9XLSRsoUUxUcDNSGpUgtmuSSMo10ln7OeztLBIyUmqMGIJNRszAAWCg2HVGpt4mKcJetuVtV8oY9Kl8NVI+axZP69x8aolfV4PjiyslOpdGV1FXEZkzKQwzDO2mltp3sTRbhotrdp5eppXpxZALOrow0ZMjtl21zKCCuujbeoIEfE441OquGqVKJRxVUoUYlrBVC1MtxbNfuuvjLiJodcv7O+ygo9HUqsWq0zmW1R2UXTKbk2v2n5DQga7nqIiTSlaRqsa9giIlBERAREQEREBERAREQEREBERASFxoXw9UXtdGBPgRY/GTZpxuHFSm9MmwdWW/dcWvA1UlutRN7M373XH/sBMqTZhbvJJ8v9flIvDcUWKswsXGV1+rXp3Dr47ad4W/OTRTFzbTn+I6X/ACgYU1Dak8zZb7AHuikNSrG45a79/nMrDJsNtvH/AHmtVPZvex0HILpvzECuq0ymKp0sv6N3euDyDBGDr4XZ1cd5L90vJC4jh2amCutSmQ9Pld15E8gwJUnuYyRhcQtRFqL2XAYXFjY945HwgbYiICIiAiIgIiICIiAiIgIiICIiAiIgIiICIiAiJjVeylrE2BNgLk27gNzArsFS6RKrXszVqhBts1NuiU+ItSB8ZLoVCwzDRuyynkRuL/A90w4TRKUKSt2gi5/v2GY++8yqqVcOASGsrge5W9Nj4a/RgZ6g3NrHfwPf5TLZvP4j+Xwmyagu68uR/wBcxA2yvwn6Os9L6L5qtPzJHSL+0wb8Z7pOQm2u/P8AlInFaLFA6C9SkRUQd5FwV8MyllvyzX5QJsTFGuAddQDqCD6g6iZQEREBERAREQEREBERAREQEREBERAREQEREBERAREQEREBERAREQEREBERAREQEREBERAREQEREBERAREQEREBERAREQEREBERAREQEREBERAREQP/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sp>
        <p:nvSpPr>
          <p:cNvPr id="47108" name="AutoShape 4" descr="http://campsupply.co.th/deuter/media/images/anpassen2.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pic>
        <p:nvPicPr>
          <p:cNvPr id="47110" name="Picture 6" descr="http://campsupply.co.th/deuter/media/images/anpassen2.jpg"/>
          <p:cNvPicPr>
            <a:picLocks noChangeAspect="1" noChangeArrowheads="1"/>
          </p:cNvPicPr>
          <p:nvPr/>
        </p:nvPicPr>
        <p:blipFill>
          <a:blip r:embed="rId2"/>
          <a:srcRect l="39070"/>
          <a:stretch>
            <a:fillRect/>
          </a:stretch>
        </p:blipFill>
        <p:spPr bwMode="auto">
          <a:xfrm>
            <a:off x="3238500" y="2438400"/>
            <a:ext cx="2667000" cy="4071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47110"/>
                                        </p:tgtEl>
                                        <p:attrNameLst>
                                          <p:attrName>style.visibility</p:attrName>
                                        </p:attrNameLst>
                                      </p:cBhvr>
                                      <p:to>
                                        <p:strVal val="visible"/>
                                      </p:to>
                                    </p:set>
                                    <p:anim calcmode="lin" valueType="num">
                                      <p:cBhvr>
                                        <p:cTn id="11" dur="1000" fill="hold"/>
                                        <p:tgtEl>
                                          <p:spTgt spid="47110"/>
                                        </p:tgtEl>
                                        <p:attrNameLst>
                                          <p:attrName>ppt_w</p:attrName>
                                        </p:attrNameLst>
                                      </p:cBhvr>
                                      <p:tavLst>
                                        <p:tav tm="0">
                                          <p:val>
                                            <p:fltVal val="0"/>
                                          </p:val>
                                        </p:tav>
                                        <p:tav tm="100000">
                                          <p:val>
                                            <p:strVal val="#ppt_w"/>
                                          </p:val>
                                        </p:tav>
                                      </p:tavLst>
                                    </p:anim>
                                    <p:anim calcmode="lin" valueType="num">
                                      <p:cBhvr>
                                        <p:cTn id="12" dur="1000" fill="hold"/>
                                        <p:tgtEl>
                                          <p:spTgt spid="471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2" pitchFamily="18" charset="2"/>
              <a:buNone/>
            </a:pPr>
            <a:r>
              <a:rPr lang="en-US" smtClean="0"/>
              <a:t>Tighten the shoulder straps enough that they are not falling off, but not too tight that the weight is moving up to your shoulders.</a:t>
            </a:r>
          </a:p>
          <a:p>
            <a:endParaRPr lang="en-US" smtClean="0"/>
          </a:p>
        </p:txBody>
      </p:sp>
      <p:sp>
        <p:nvSpPr>
          <p:cNvPr id="3" name="Title 2"/>
          <p:cNvSpPr>
            <a:spLocks noGrp="1"/>
          </p:cNvSpPr>
          <p:nvPr>
            <p:ph type="title"/>
          </p:nvPr>
        </p:nvSpPr>
        <p:spPr/>
        <p:txBody>
          <a:bodyPr/>
          <a:lstStyle/>
          <a:p>
            <a:pPr algn="ctr" fontAlgn="auto">
              <a:spcAft>
                <a:spcPts val="0"/>
              </a:spcAft>
              <a:defRPr/>
            </a:pPr>
            <a:r>
              <a:rPr smtClean="0"/>
              <a:t>Shoulder Straps</a:t>
            </a:r>
            <a:endParaRPr/>
          </a:p>
        </p:txBody>
      </p:sp>
      <p:pic>
        <p:nvPicPr>
          <p:cNvPr id="48130" name="Picture 2" descr="http://cache.backpackinglight.com/backpackinglight/images/cilogear-60-liter-worksack-backpack-review-3.jpg"/>
          <p:cNvPicPr>
            <a:picLocks noChangeAspect="1" noChangeArrowheads="1"/>
          </p:cNvPicPr>
          <p:nvPr/>
        </p:nvPicPr>
        <p:blipFill>
          <a:blip r:embed="rId2"/>
          <a:srcRect/>
          <a:stretch>
            <a:fillRect/>
          </a:stretch>
        </p:blipFill>
        <p:spPr bwMode="auto">
          <a:xfrm>
            <a:off x="3124200" y="2743200"/>
            <a:ext cx="3200400" cy="3690938"/>
          </a:xfrm>
          <a:prstGeom prst="rect">
            <a:avLst/>
          </a:prstGeom>
          <a:noFill/>
          <a:ln w="9525">
            <a:noFill/>
            <a:miter lim="800000"/>
            <a:headEnd/>
            <a:tailEnd/>
          </a:ln>
        </p:spPr>
      </p:pic>
      <p:cxnSp>
        <p:nvCxnSpPr>
          <p:cNvPr id="6" name="Straight Arrow Connector 5"/>
          <p:cNvCxnSpPr/>
          <p:nvPr/>
        </p:nvCxnSpPr>
        <p:spPr>
          <a:xfrm>
            <a:off x="1752600" y="4038600"/>
            <a:ext cx="2667000" cy="76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V="1">
            <a:off x="1776412" y="3654425"/>
            <a:ext cx="3840480" cy="36576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nodeType="afterEffect">
                                  <p:stCondLst>
                                    <p:cond delay="0"/>
                                  </p:stCondLst>
                                  <p:childTnLst>
                                    <p:set>
                                      <p:cBhvr>
                                        <p:cTn id="11" dur="1" fill="hold">
                                          <p:stCondLst>
                                            <p:cond delay="0"/>
                                          </p:stCondLst>
                                        </p:cTn>
                                        <p:tgtEl>
                                          <p:spTgt spid="48130"/>
                                        </p:tgtEl>
                                        <p:attrNameLst>
                                          <p:attrName>style.visibility</p:attrName>
                                        </p:attrNameLst>
                                      </p:cBhvr>
                                      <p:to>
                                        <p:strVal val="visible"/>
                                      </p:to>
                                    </p:set>
                                    <p:anim calcmode="lin" valueType="num">
                                      <p:cBhvr>
                                        <p:cTn id="12" dur="1000" fill="hold"/>
                                        <p:tgtEl>
                                          <p:spTgt spid="48130"/>
                                        </p:tgtEl>
                                        <p:attrNameLst>
                                          <p:attrName>ppt_w</p:attrName>
                                        </p:attrNameLst>
                                      </p:cBhvr>
                                      <p:tavLst>
                                        <p:tav tm="0">
                                          <p:val>
                                            <p:fltVal val="0"/>
                                          </p:val>
                                        </p:tav>
                                        <p:tav tm="100000">
                                          <p:val>
                                            <p:strVal val="#ppt_w"/>
                                          </p:val>
                                        </p:tav>
                                      </p:tavLst>
                                    </p:anim>
                                    <p:anim calcmode="lin" valueType="num">
                                      <p:cBhvr>
                                        <p:cTn id="13" dur="1000" fill="hold"/>
                                        <p:tgtEl>
                                          <p:spTgt spid="48130"/>
                                        </p:tgtEl>
                                        <p:attrNameLst>
                                          <p:attrName>ppt_h</p:attrName>
                                        </p:attrNameLst>
                                      </p:cBhvr>
                                      <p:tavLst>
                                        <p:tav tm="0">
                                          <p:val>
                                            <p:strVal val="#ppt_h"/>
                                          </p:val>
                                        </p:tav>
                                        <p:tav tm="100000">
                                          <p:val>
                                            <p:strVal val="#ppt_h"/>
                                          </p:val>
                                        </p:tav>
                                      </p:tavLst>
                                    </p:anim>
                                  </p:childTnLst>
                                </p:cTn>
                              </p:par>
                              <p:par>
                                <p:cTn id="14" presetID="17"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1000" fill="hold"/>
                                        <p:tgtEl>
                                          <p:spTgt spid="9"/>
                                        </p:tgtEl>
                                        <p:attrNameLst>
                                          <p:attrName>ppt_w</p:attrName>
                                        </p:attrNameLst>
                                      </p:cBhvr>
                                      <p:tavLst>
                                        <p:tav tm="0">
                                          <p:val>
                                            <p:fltVal val="0"/>
                                          </p:val>
                                        </p:tav>
                                        <p:tav tm="100000">
                                          <p:val>
                                            <p:strVal val="#ppt_w"/>
                                          </p:val>
                                        </p:tav>
                                      </p:tavLst>
                                    </p:anim>
                                    <p:anim calcmode="lin" valueType="num">
                                      <p:cBhvr>
                                        <p:cTn id="17" dur="1000" fill="hold"/>
                                        <p:tgtEl>
                                          <p:spTgt spid="9"/>
                                        </p:tgtEl>
                                        <p:attrNameLst>
                                          <p:attrName>ppt_h</p:attrName>
                                        </p:attrNameLst>
                                      </p:cBhvr>
                                      <p:tavLst>
                                        <p:tav tm="0">
                                          <p:val>
                                            <p:strVal val="#ppt_h"/>
                                          </p:val>
                                        </p:tav>
                                        <p:tav tm="100000">
                                          <p:val>
                                            <p:strVal val="#ppt_h"/>
                                          </p:val>
                                        </p:tav>
                                      </p:tavLst>
                                    </p:anim>
                                  </p:childTnLst>
                                </p:cTn>
                              </p:par>
                              <p:par>
                                <p:cTn id="18" presetID="17" presetClass="entr" presetSubtype="1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2" pitchFamily="18" charset="2"/>
              <a:buNone/>
            </a:pPr>
            <a:r>
              <a:rPr lang="en-US" smtClean="0"/>
              <a:t>Most backpacks offer chest straps.</a:t>
            </a:r>
          </a:p>
          <a:p>
            <a:pPr>
              <a:buFont typeface="Wingdings 2" pitchFamily="18" charset="2"/>
              <a:buNone/>
            </a:pPr>
            <a:r>
              <a:rPr lang="en-US" smtClean="0"/>
              <a:t>Tighten it to keep the strap on your chest, but not too tight that you’re hurting yourself.</a:t>
            </a:r>
          </a:p>
          <a:p>
            <a:pPr>
              <a:buFont typeface="Wingdings 2" pitchFamily="18" charset="2"/>
              <a:buNone/>
            </a:pPr>
            <a:r>
              <a:rPr lang="en-US" smtClean="0"/>
              <a:t>Sizes do vary on the chest straps and where they are placed on the backpack (in terms of height).</a:t>
            </a:r>
          </a:p>
          <a:p>
            <a:pPr>
              <a:buFont typeface="Wingdings 2" pitchFamily="18" charset="2"/>
              <a:buNone/>
            </a:pPr>
            <a:endParaRPr lang="en-US" smtClean="0"/>
          </a:p>
        </p:txBody>
      </p:sp>
      <p:sp>
        <p:nvSpPr>
          <p:cNvPr id="3" name="Title 2"/>
          <p:cNvSpPr>
            <a:spLocks noGrp="1"/>
          </p:cNvSpPr>
          <p:nvPr>
            <p:ph type="title"/>
          </p:nvPr>
        </p:nvSpPr>
        <p:spPr/>
        <p:txBody>
          <a:bodyPr/>
          <a:lstStyle/>
          <a:p>
            <a:pPr algn="ctr" fontAlgn="auto">
              <a:spcAft>
                <a:spcPts val="0"/>
              </a:spcAft>
              <a:defRPr/>
            </a:pPr>
            <a:r>
              <a:rPr smtClean="0"/>
              <a:t>Chest Straps</a:t>
            </a:r>
            <a:endParaRPr/>
          </a:p>
        </p:txBody>
      </p:sp>
      <p:pic>
        <p:nvPicPr>
          <p:cNvPr id="49154" name="Picture 2" descr="http://www.popularairsoft.com/files/imagesnew/511_Triab18_review_04.jpg"/>
          <p:cNvPicPr>
            <a:picLocks noChangeAspect="1" noChangeArrowheads="1"/>
          </p:cNvPicPr>
          <p:nvPr/>
        </p:nvPicPr>
        <p:blipFill>
          <a:blip r:embed="rId2"/>
          <a:srcRect l="25362" r="19305" b="47221"/>
          <a:stretch>
            <a:fillRect/>
          </a:stretch>
        </p:blipFill>
        <p:spPr bwMode="auto">
          <a:xfrm>
            <a:off x="2933700" y="3733800"/>
            <a:ext cx="3276600" cy="2593975"/>
          </a:xfrm>
          <a:prstGeom prst="rect">
            <a:avLst/>
          </a:prstGeom>
          <a:noFill/>
          <a:ln w="9525">
            <a:noFill/>
            <a:miter lim="800000"/>
            <a:headEnd/>
            <a:tailEnd/>
          </a:ln>
        </p:spPr>
      </p:pic>
      <p:cxnSp>
        <p:nvCxnSpPr>
          <p:cNvPr id="6" name="Straight Arrow Connector 5"/>
          <p:cNvCxnSpPr/>
          <p:nvPr/>
        </p:nvCxnSpPr>
        <p:spPr>
          <a:xfrm>
            <a:off x="2057400" y="4114800"/>
            <a:ext cx="2362200" cy="990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49154"/>
                                        </p:tgtEl>
                                        <p:attrNameLst>
                                          <p:attrName>style.visibility</p:attrName>
                                        </p:attrNameLst>
                                      </p:cBhvr>
                                      <p:to>
                                        <p:strVal val="visible"/>
                                      </p:to>
                                    </p:set>
                                    <p:anim calcmode="lin" valueType="num">
                                      <p:cBhvr>
                                        <p:cTn id="11" dur="1000" fill="hold"/>
                                        <p:tgtEl>
                                          <p:spTgt spid="49154"/>
                                        </p:tgtEl>
                                        <p:attrNameLst>
                                          <p:attrName>ppt_w</p:attrName>
                                        </p:attrNameLst>
                                      </p:cBhvr>
                                      <p:tavLst>
                                        <p:tav tm="0">
                                          <p:val>
                                            <p:fltVal val="0"/>
                                          </p:val>
                                        </p:tav>
                                        <p:tav tm="100000">
                                          <p:val>
                                            <p:strVal val="#ppt_w"/>
                                          </p:val>
                                        </p:tav>
                                      </p:tavLst>
                                    </p:anim>
                                    <p:anim calcmode="lin" valueType="num">
                                      <p:cBhvr>
                                        <p:cTn id="12" dur="1000" fill="hold"/>
                                        <p:tgtEl>
                                          <p:spTgt spid="49154"/>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childTnLst>
                                </p:cTn>
                              </p:par>
                            </p:childTnLst>
                          </p:cTn>
                        </p:par>
                        <p:par>
                          <p:cTn id="17" fill="hold">
                            <p:stCondLst>
                              <p:cond delay="1000"/>
                            </p:stCondLst>
                            <p:childTnLst>
                              <p:par>
                                <p:cTn id="18" presetID="17" presetClass="entr" presetSubtype="10" fill="hold" nodeType="after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p:cTn id="20"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par>
                          <p:cTn id="22" fill="hold">
                            <p:stCondLst>
                              <p:cond delay="2000"/>
                            </p:stCondLst>
                            <p:childTnLst>
                              <p:par>
                                <p:cTn id="23" presetID="17" presetClass="entr" presetSubtype="10" fill="hold"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p:cTn id="25"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2" pitchFamily="18" charset="2"/>
              <a:buNone/>
            </a:pPr>
            <a:r>
              <a:rPr lang="en-US" smtClean="0"/>
              <a:t>It is definitely fine to make minor adjustments, but don’t start pulling all the straps like crazy on the trail.</a:t>
            </a:r>
          </a:p>
          <a:p>
            <a:pPr>
              <a:buFont typeface="Wingdings 2" pitchFamily="18" charset="2"/>
              <a:buNone/>
            </a:pPr>
            <a:r>
              <a:rPr lang="en-US" smtClean="0"/>
              <a:t>This WILL throw off your balance and your fellow scouts won’t appreciate having to constantly stop for you.</a:t>
            </a:r>
          </a:p>
          <a:p>
            <a:pPr>
              <a:buFont typeface="Wingdings 2" pitchFamily="18" charset="2"/>
              <a:buNone/>
            </a:pPr>
            <a:r>
              <a:rPr lang="en-US" smtClean="0"/>
              <a:t>Size the backpack with all the gear BEFORE attending the campout.</a:t>
            </a:r>
          </a:p>
        </p:txBody>
      </p:sp>
      <p:sp>
        <p:nvSpPr>
          <p:cNvPr id="3" name="Title 2"/>
          <p:cNvSpPr>
            <a:spLocks noGrp="1"/>
          </p:cNvSpPr>
          <p:nvPr>
            <p:ph type="title"/>
          </p:nvPr>
        </p:nvSpPr>
        <p:spPr/>
        <p:txBody>
          <a:bodyPr/>
          <a:lstStyle/>
          <a:p>
            <a:pPr algn="ctr" fontAlgn="auto">
              <a:spcAft>
                <a:spcPts val="0"/>
              </a:spcAft>
              <a:defRPr/>
            </a:pPr>
            <a:r>
              <a:rPr smtClean="0"/>
              <a:t>Adjustments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17" presetClass="entr" presetSubtype="10"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457200" y="3700463"/>
            <a:ext cx="8305800" cy="1143000"/>
          </a:xfrm>
        </p:spPr>
        <p:txBody>
          <a:bodyPr/>
          <a:lstStyle/>
          <a:p>
            <a:pPr fontAlgn="auto">
              <a:spcAft>
                <a:spcPts val="0"/>
              </a:spcAft>
              <a:buFont typeface="Wingdings 2"/>
              <a:buNone/>
              <a:defRPr/>
            </a:pPr>
            <a:r>
              <a:rPr lang="en-US" dirty="0" smtClean="0"/>
              <a:t>A Sleeping Bag won’t be enough</a:t>
            </a:r>
            <a:endParaRPr lang="en-US" dirty="0"/>
          </a:p>
        </p:txBody>
      </p:sp>
      <p:sp>
        <p:nvSpPr>
          <p:cNvPr id="4" name="Title 3"/>
          <p:cNvSpPr>
            <a:spLocks noGrp="1"/>
          </p:cNvSpPr>
          <p:nvPr>
            <p:ph type="ctrTitle"/>
          </p:nvPr>
        </p:nvSpPr>
        <p:spPr/>
        <p:txBody>
          <a:bodyPr/>
          <a:lstStyle/>
          <a:p>
            <a:pPr fontAlgn="auto">
              <a:spcAft>
                <a:spcPts val="0"/>
              </a:spcAft>
              <a:defRPr/>
            </a:pPr>
            <a:r>
              <a:rPr smtClean="0"/>
              <a:t>Nighttime Clothing &amp; Gear</a:t>
            </a:r>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2" pitchFamily="18" charset="2"/>
              <a:buNone/>
            </a:pPr>
            <a:r>
              <a:rPr lang="en-US" smtClean="0"/>
              <a:t>Keep your Inner Layer on.</a:t>
            </a:r>
          </a:p>
          <a:p>
            <a:pPr>
              <a:buFont typeface="Wingdings 2" pitchFamily="18" charset="2"/>
              <a:buNone/>
            </a:pPr>
            <a:r>
              <a:rPr lang="en-US" smtClean="0"/>
              <a:t>Wear a hat. You lose most of your heat through your head.</a:t>
            </a:r>
          </a:p>
          <a:p>
            <a:pPr>
              <a:buFont typeface="Wingdings 2" pitchFamily="18" charset="2"/>
              <a:buNone/>
            </a:pPr>
            <a:r>
              <a:rPr lang="en-US" smtClean="0"/>
              <a:t>Change your clothes before sleeping.</a:t>
            </a:r>
          </a:p>
          <a:p>
            <a:pPr>
              <a:buFont typeface="Wingdings 2" pitchFamily="18" charset="2"/>
              <a:buNone/>
            </a:pPr>
            <a:r>
              <a:rPr lang="en-US" smtClean="0"/>
              <a:t>Put extra clothing at the bottom of your sleeping bag. This will keep the clothes warmer than if they were in the backpack.</a:t>
            </a:r>
          </a:p>
        </p:txBody>
      </p:sp>
      <p:sp>
        <p:nvSpPr>
          <p:cNvPr id="3" name="Title 2"/>
          <p:cNvSpPr>
            <a:spLocks noGrp="1"/>
          </p:cNvSpPr>
          <p:nvPr>
            <p:ph type="title"/>
          </p:nvPr>
        </p:nvSpPr>
        <p:spPr/>
        <p:txBody>
          <a:bodyPr/>
          <a:lstStyle/>
          <a:p>
            <a:pPr algn="ctr" fontAlgn="auto">
              <a:spcAft>
                <a:spcPts val="0"/>
              </a:spcAft>
              <a:defRPr/>
            </a:pPr>
            <a:r>
              <a:rPr smtClean="0"/>
              <a:t>Clothing at Night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17" presetClass="entr" presetSubtype="10"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17" presetClass="entr" presetSubtype="10"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2" pitchFamily="18" charset="2"/>
              <a:buNone/>
            </a:pPr>
            <a:r>
              <a:rPr lang="en-US" smtClean="0"/>
              <a:t>Make sure to put down your Sleeping Pad to have a barrier between a warm sleeping bag and the freezing ground.</a:t>
            </a:r>
          </a:p>
          <a:p>
            <a:pPr>
              <a:buFont typeface="Wingdings 2" pitchFamily="18" charset="2"/>
              <a:buNone/>
            </a:pPr>
            <a:r>
              <a:rPr lang="en-US" smtClean="0"/>
              <a:t>Keep the tent flap partially open. Otherwise, you will wake up to a tent full of water that might freeze. When you exhale, the vapor is made up of partially water. Without the tent flap open, the condensation has nowhere to go.</a:t>
            </a:r>
          </a:p>
          <a:p>
            <a:pPr>
              <a:buFont typeface="Wingdings 2" pitchFamily="18" charset="2"/>
              <a:buNone/>
            </a:pPr>
            <a:r>
              <a:rPr lang="en-US" smtClean="0"/>
              <a:t>Put clothes in separate bags for the morning. Have them organized by layer.</a:t>
            </a:r>
          </a:p>
        </p:txBody>
      </p:sp>
      <p:sp>
        <p:nvSpPr>
          <p:cNvPr id="3" name="Title 2"/>
          <p:cNvSpPr>
            <a:spLocks noGrp="1"/>
          </p:cNvSpPr>
          <p:nvPr>
            <p:ph type="title"/>
          </p:nvPr>
        </p:nvSpPr>
        <p:spPr/>
        <p:txBody>
          <a:bodyPr/>
          <a:lstStyle/>
          <a:p>
            <a:pPr algn="ctr" fontAlgn="auto">
              <a:spcAft>
                <a:spcPts val="0"/>
              </a:spcAft>
              <a:defRPr/>
            </a:pPr>
            <a:r>
              <a:rPr smtClean="0"/>
              <a:t>Gear at Night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17" presetClass="entr" presetSubtype="10"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2" pitchFamily="18" charset="2"/>
              <a:buNone/>
            </a:pPr>
            <a:r>
              <a:rPr lang="en-US" smtClean="0"/>
              <a:t>The Internal Frame Backpack has most of the support inside the backpack.</a:t>
            </a:r>
          </a:p>
          <a:p>
            <a:pPr>
              <a:buFont typeface="Wingdings 2" pitchFamily="18" charset="2"/>
              <a:buNone/>
            </a:pPr>
            <a:r>
              <a:rPr lang="en-US" smtClean="0"/>
              <a:t>Most of the weight is transferred throughout the waist and back.</a:t>
            </a:r>
          </a:p>
          <a:p>
            <a:pPr>
              <a:buFont typeface="Wingdings 2" pitchFamily="18" charset="2"/>
              <a:buNone/>
            </a:pPr>
            <a:r>
              <a:rPr lang="en-US" smtClean="0"/>
              <a:t>This type of backpack is more comfortable for the upper and lower body.</a:t>
            </a:r>
          </a:p>
          <a:p>
            <a:pPr>
              <a:buFont typeface="Wingdings 2" pitchFamily="18" charset="2"/>
              <a:buNone/>
            </a:pPr>
            <a:r>
              <a:rPr lang="en-US" smtClean="0"/>
              <a:t>It also has a large area for gear, a small area to pack a sleeping bag and other items, and is much easier to carry on a long backpacking trail.</a:t>
            </a:r>
          </a:p>
        </p:txBody>
      </p:sp>
      <p:sp>
        <p:nvSpPr>
          <p:cNvPr id="3" name="Title 2"/>
          <p:cNvSpPr>
            <a:spLocks noGrp="1"/>
          </p:cNvSpPr>
          <p:nvPr>
            <p:ph type="title"/>
          </p:nvPr>
        </p:nvSpPr>
        <p:spPr/>
        <p:txBody>
          <a:bodyPr/>
          <a:lstStyle/>
          <a:p>
            <a:pPr algn="ctr" fontAlgn="auto">
              <a:spcAft>
                <a:spcPts val="0"/>
              </a:spcAft>
              <a:defRPr/>
            </a:pPr>
            <a:r>
              <a:rPr smtClean="0"/>
              <a:t>Internal Frame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17" presetClass="entr" presetSubtype="10"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17" presetClass="entr" presetSubtype="10"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2" pitchFamily="18" charset="2"/>
              <a:buNone/>
            </a:pPr>
            <a:r>
              <a:rPr lang="en-US" smtClean="0"/>
              <a:t>Go to the bathroom before going to sleep.</a:t>
            </a:r>
          </a:p>
          <a:p>
            <a:pPr>
              <a:buFont typeface="Wingdings 2" pitchFamily="18" charset="2"/>
              <a:buNone/>
            </a:pPr>
            <a:r>
              <a:rPr lang="en-US" smtClean="0"/>
              <a:t>It is a living nightmare to get up in very cold weather to do your business.</a:t>
            </a:r>
          </a:p>
          <a:p>
            <a:pPr>
              <a:buFont typeface="Wingdings 2" pitchFamily="18" charset="2"/>
              <a:buNone/>
            </a:pPr>
            <a:r>
              <a:rPr lang="en-US" smtClean="0"/>
              <a:t>Some people carry an empty water bottle with them so they don’t have to go outside if they have to go. If that happens, put the bottle outside your tent after you go.</a:t>
            </a:r>
          </a:p>
          <a:p>
            <a:pPr>
              <a:buFont typeface="Wingdings 2" pitchFamily="18" charset="2"/>
              <a:buNone/>
            </a:pPr>
            <a:r>
              <a:rPr lang="en-US" smtClean="0"/>
              <a:t>You don’t want that spilling in your tent!!!</a:t>
            </a:r>
          </a:p>
        </p:txBody>
      </p:sp>
      <p:sp>
        <p:nvSpPr>
          <p:cNvPr id="3" name="Title 2"/>
          <p:cNvSpPr>
            <a:spLocks noGrp="1"/>
          </p:cNvSpPr>
          <p:nvPr>
            <p:ph type="title"/>
          </p:nvPr>
        </p:nvSpPr>
        <p:spPr/>
        <p:txBody>
          <a:bodyPr/>
          <a:lstStyle/>
          <a:p>
            <a:pPr algn="ctr" fontAlgn="auto">
              <a:spcAft>
                <a:spcPts val="0"/>
              </a:spcAft>
              <a:defRPr/>
            </a:pPr>
            <a:r>
              <a:rPr smtClean="0"/>
              <a:t>And…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17" presetClass="entr" presetSubtype="10"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p:cTn id="23"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fontAlgn="auto">
              <a:spcAft>
                <a:spcPts val="0"/>
              </a:spcAft>
              <a:defRPr/>
            </a:pPr>
            <a:r>
              <a:rPr smtClean="0"/>
              <a:t>Helpful Hints</a:t>
            </a:r>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v"/>
            </a:pPr>
            <a:r>
              <a:rPr lang="en-US" smtClean="0"/>
              <a:t>Change your socks OFTEN!</a:t>
            </a:r>
          </a:p>
          <a:p>
            <a:pPr>
              <a:buFont typeface="Wingdings" pitchFamily="2" charset="2"/>
              <a:buChar char="v"/>
            </a:pPr>
            <a:r>
              <a:rPr lang="en-US" smtClean="0"/>
              <a:t>Keep your head covered.</a:t>
            </a:r>
          </a:p>
          <a:p>
            <a:pPr>
              <a:buFont typeface="Wingdings" pitchFamily="2" charset="2"/>
              <a:buChar char="v"/>
            </a:pPr>
            <a:r>
              <a:rPr lang="en-US" smtClean="0"/>
              <a:t>COTTON KILLS!!!</a:t>
            </a:r>
          </a:p>
          <a:p>
            <a:pPr>
              <a:buFont typeface="Wingdings" pitchFamily="2" charset="2"/>
              <a:buChar char="v"/>
            </a:pPr>
            <a:r>
              <a:rPr lang="en-US" smtClean="0"/>
              <a:t>Nobody cares if your shirt, pants, and shoes are not matching.</a:t>
            </a:r>
          </a:p>
          <a:p>
            <a:pPr>
              <a:buFont typeface="Wingdings" pitchFamily="2" charset="2"/>
              <a:buChar char="v"/>
            </a:pPr>
            <a:r>
              <a:rPr lang="en-US" smtClean="0"/>
              <a:t>Pack light, but warm clothing.</a:t>
            </a:r>
          </a:p>
          <a:p>
            <a:pPr>
              <a:buFont typeface="Wingdings" pitchFamily="2" charset="2"/>
              <a:buChar char="v"/>
            </a:pPr>
            <a:r>
              <a:rPr lang="en-US" smtClean="0"/>
              <a:t>The outermost layer must be a windbreaker [even after taking off layers].</a:t>
            </a:r>
          </a:p>
        </p:txBody>
      </p:sp>
      <p:sp>
        <p:nvSpPr>
          <p:cNvPr id="3" name="Title 2"/>
          <p:cNvSpPr>
            <a:spLocks noGrp="1"/>
          </p:cNvSpPr>
          <p:nvPr>
            <p:ph type="title"/>
          </p:nvPr>
        </p:nvSpPr>
        <p:spPr/>
        <p:txBody>
          <a:bodyPr/>
          <a:lstStyle/>
          <a:p>
            <a:pPr algn="ctr" fontAlgn="auto">
              <a:spcAft>
                <a:spcPts val="0"/>
              </a:spcAft>
              <a:defRPr/>
            </a:pPr>
            <a:r>
              <a:rPr smtClean="0"/>
              <a:t>Clothing Hints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17" presetClass="entr" presetSubtype="10"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17" presetClass="entr" presetSubtype="10"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17" presetClass="entr" presetSubtype="10"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p:cTn id="27"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par>
                          <p:cTn id="29" fill="hold">
                            <p:stCondLst>
                              <p:cond delay="5000"/>
                            </p:stCondLst>
                            <p:childTnLst>
                              <p:par>
                                <p:cTn id="30" presetID="17" presetClass="entr" presetSubtype="10" fill="hold"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p:cTn id="32"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3" dur="1000" fill="hold"/>
                                        <p:tgtEl>
                                          <p:spTgt spid="2">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v"/>
            </a:pPr>
            <a:r>
              <a:rPr lang="en-US" smtClean="0"/>
              <a:t>Decompress everything!</a:t>
            </a:r>
          </a:p>
          <a:p>
            <a:pPr>
              <a:buFont typeface="Wingdings" pitchFamily="2" charset="2"/>
              <a:buChar char="v"/>
            </a:pPr>
            <a:r>
              <a:rPr lang="en-US" smtClean="0"/>
              <a:t>Adjust the straps before hiking.</a:t>
            </a:r>
          </a:p>
          <a:p>
            <a:pPr>
              <a:buFont typeface="Wingdings" pitchFamily="2" charset="2"/>
              <a:buChar char="v"/>
            </a:pPr>
            <a:r>
              <a:rPr lang="en-US" smtClean="0"/>
              <a:t>Split up large pieces of gear.</a:t>
            </a:r>
          </a:p>
        </p:txBody>
      </p:sp>
      <p:sp>
        <p:nvSpPr>
          <p:cNvPr id="3" name="Title 2"/>
          <p:cNvSpPr>
            <a:spLocks noGrp="1"/>
          </p:cNvSpPr>
          <p:nvPr>
            <p:ph type="title"/>
          </p:nvPr>
        </p:nvSpPr>
        <p:spPr/>
        <p:txBody>
          <a:bodyPr/>
          <a:lstStyle/>
          <a:p>
            <a:pPr algn="ctr" fontAlgn="auto">
              <a:spcAft>
                <a:spcPts val="0"/>
              </a:spcAft>
              <a:defRPr/>
            </a:pPr>
            <a:r>
              <a:rPr smtClean="0"/>
              <a:t>Gear &amp; Packing Hints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17" presetClass="entr" presetSubtype="10"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fontAlgn="auto">
              <a:spcAft>
                <a:spcPts val="0"/>
              </a:spcAft>
              <a:defRPr/>
            </a:pPr>
            <a:r>
              <a:rPr smtClean="0"/>
              <a:t>Use the COLD Method</a:t>
            </a:r>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2" pitchFamily="18" charset="2"/>
              <a:buNone/>
            </a:pPr>
            <a:r>
              <a:rPr lang="en-US" smtClean="0"/>
              <a:t>Keep all the insulated layers you have fluffy and clean so no dirt accumulates and so the insulated layers replace the cold air with warm air.</a:t>
            </a:r>
          </a:p>
        </p:txBody>
      </p:sp>
      <p:sp>
        <p:nvSpPr>
          <p:cNvPr id="3" name="Title 2"/>
          <p:cNvSpPr>
            <a:spLocks noGrp="1"/>
          </p:cNvSpPr>
          <p:nvPr>
            <p:ph type="title"/>
          </p:nvPr>
        </p:nvSpPr>
        <p:spPr/>
        <p:txBody>
          <a:bodyPr/>
          <a:lstStyle/>
          <a:p>
            <a:pPr algn="ctr" fontAlgn="auto">
              <a:spcAft>
                <a:spcPts val="0"/>
              </a:spcAft>
              <a:defRPr/>
            </a:pPr>
            <a:r>
              <a:rPr smtClean="0"/>
              <a:t>C is for Clean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2" pitchFamily="18" charset="2"/>
              <a:buNone/>
            </a:pPr>
            <a:r>
              <a:rPr lang="en-US" smtClean="0"/>
              <a:t>If you are warm, TAKE OFF a layer (starting with the OUTERMOST Layer).</a:t>
            </a:r>
          </a:p>
          <a:p>
            <a:pPr>
              <a:buFont typeface="Wingdings 2" pitchFamily="18" charset="2"/>
              <a:buNone/>
            </a:pPr>
            <a:r>
              <a:rPr lang="en-US" smtClean="0"/>
              <a:t>If you sweat, the sweat droplets will freeze, and then you will become hypothermic.</a:t>
            </a:r>
          </a:p>
        </p:txBody>
      </p:sp>
      <p:sp>
        <p:nvSpPr>
          <p:cNvPr id="3" name="Title 2"/>
          <p:cNvSpPr>
            <a:spLocks noGrp="1"/>
          </p:cNvSpPr>
          <p:nvPr>
            <p:ph type="title"/>
          </p:nvPr>
        </p:nvSpPr>
        <p:spPr/>
        <p:txBody>
          <a:bodyPr/>
          <a:lstStyle/>
          <a:p>
            <a:pPr algn="ctr" fontAlgn="auto">
              <a:spcAft>
                <a:spcPts val="0"/>
              </a:spcAft>
              <a:defRPr/>
            </a:pPr>
            <a:r>
              <a:rPr smtClean="0"/>
              <a:t>O is for Overheating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2" pitchFamily="18" charset="2"/>
              <a:buNone/>
            </a:pPr>
            <a:r>
              <a:rPr lang="en-US" smtClean="0"/>
              <a:t>Make sure all your layers fit and are NOT tight. You don’t want your circulation to get cut off.</a:t>
            </a:r>
          </a:p>
          <a:p>
            <a:pPr>
              <a:buFont typeface="Wingdings 2" pitchFamily="18" charset="2"/>
              <a:buNone/>
            </a:pPr>
            <a:r>
              <a:rPr lang="en-US" smtClean="0"/>
              <a:t>Wear loose fitting, but warm clothes when camping in the Winter.</a:t>
            </a:r>
          </a:p>
        </p:txBody>
      </p:sp>
      <p:sp>
        <p:nvSpPr>
          <p:cNvPr id="3" name="Title 2"/>
          <p:cNvSpPr>
            <a:spLocks noGrp="1"/>
          </p:cNvSpPr>
          <p:nvPr>
            <p:ph type="title"/>
          </p:nvPr>
        </p:nvSpPr>
        <p:spPr/>
        <p:txBody>
          <a:bodyPr/>
          <a:lstStyle/>
          <a:p>
            <a:pPr algn="ctr" fontAlgn="auto">
              <a:spcAft>
                <a:spcPts val="0"/>
              </a:spcAft>
              <a:defRPr/>
            </a:pPr>
            <a:r>
              <a:rPr smtClean="0"/>
              <a:t>L is for Loose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2" pitchFamily="18" charset="2"/>
              <a:buNone/>
            </a:pPr>
            <a:r>
              <a:rPr lang="en-US" smtClean="0"/>
              <a:t>Keep your layers dry by wearing waterproof items, or make sure your outermost layer is waterproof.</a:t>
            </a:r>
          </a:p>
          <a:p>
            <a:pPr>
              <a:buFont typeface="Wingdings 2" pitchFamily="18" charset="2"/>
              <a:buNone/>
            </a:pPr>
            <a:r>
              <a:rPr lang="en-US" smtClean="0"/>
              <a:t>DON’T WEAR COTTON!!!</a:t>
            </a:r>
          </a:p>
        </p:txBody>
      </p:sp>
      <p:sp>
        <p:nvSpPr>
          <p:cNvPr id="3" name="Title 2"/>
          <p:cNvSpPr>
            <a:spLocks noGrp="1"/>
          </p:cNvSpPr>
          <p:nvPr>
            <p:ph type="title"/>
          </p:nvPr>
        </p:nvSpPr>
        <p:spPr/>
        <p:txBody>
          <a:bodyPr/>
          <a:lstStyle/>
          <a:p>
            <a:pPr algn="ctr" fontAlgn="auto">
              <a:spcAft>
                <a:spcPts val="0"/>
              </a:spcAft>
              <a:defRPr/>
            </a:pPr>
            <a:r>
              <a:rPr smtClean="0"/>
              <a:t>D is for Dry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fontAlgn="auto">
              <a:spcAft>
                <a:spcPts val="0"/>
              </a:spcAft>
              <a:defRPr/>
            </a:pPr>
            <a:r>
              <a:rPr smtClean="0"/>
              <a:t/>
            </a:r>
            <a:br>
              <a:rPr smtClean="0"/>
            </a:br>
            <a:r>
              <a:rPr smtClean="0"/>
              <a:t>Questions?</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http://thumbs1.ebaystatic.com/d/l225/m/msPMv7hKXq55lmM0ERmB07w.jpg"/>
          <p:cNvPicPr>
            <a:picLocks noChangeAspect="1" noChangeArrowheads="1"/>
          </p:cNvPicPr>
          <p:nvPr/>
        </p:nvPicPr>
        <p:blipFill>
          <a:blip r:embed="rId2"/>
          <a:srcRect/>
          <a:stretch>
            <a:fillRect/>
          </a:stretch>
        </p:blipFill>
        <p:spPr bwMode="auto">
          <a:xfrm>
            <a:off x="2171700" y="1028700"/>
            <a:ext cx="48006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2" pitchFamily="18" charset="2"/>
              <a:buNone/>
            </a:pPr>
            <a:r>
              <a:rPr lang="en-US" smtClean="0"/>
              <a:t>The External Frame Backpack has the frame on the outside of the backpack.</a:t>
            </a:r>
          </a:p>
          <a:p>
            <a:pPr>
              <a:buFont typeface="Wingdings 2" pitchFamily="18" charset="2"/>
              <a:buNone/>
            </a:pPr>
            <a:r>
              <a:rPr lang="en-US" smtClean="0"/>
              <a:t>It is lighter than an Internal Frame, but is more bulky.</a:t>
            </a:r>
          </a:p>
          <a:p>
            <a:pPr>
              <a:buFont typeface="Wingdings 2" pitchFamily="18" charset="2"/>
              <a:buNone/>
            </a:pPr>
            <a:r>
              <a:rPr lang="en-US" smtClean="0"/>
              <a:t>It can carry more weight and has extra zippered pouches.</a:t>
            </a:r>
          </a:p>
          <a:p>
            <a:pPr>
              <a:buFont typeface="Wingdings 2" pitchFamily="18" charset="2"/>
              <a:buNone/>
            </a:pPr>
            <a:r>
              <a:rPr lang="en-US" smtClean="0"/>
              <a:t>Items can also be knotted on to the outside of the bag.</a:t>
            </a:r>
          </a:p>
          <a:p>
            <a:pPr>
              <a:buFont typeface="Wingdings 2" pitchFamily="18" charset="2"/>
              <a:buNone/>
            </a:pPr>
            <a:endParaRPr lang="en-US" smtClean="0"/>
          </a:p>
        </p:txBody>
      </p:sp>
      <p:sp>
        <p:nvSpPr>
          <p:cNvPr id="3" name="Title 2"/>
          <p:cNvSpPr>
            <a:spLocks noGrp="1"/>
          </p:cNvSpPr>
          <p:nvPr>
            <p:ph type="title"/>
          </p:nvPr>
        </p:nvSpPr>
        <p:spPr/>
        <p:txBody>
          <a:bodyPr/>
          <a:lstStyle/>
          <a:p>
            <a:pPr algn="ctr" fontAlgn="auto">
              <a:spcAft>
                <a:spcPts val="0"/>
              </a:spcAft>
              <a:defRPr/>
            </a:pPr>
            <a:r>
              <a:rPr smtClean="0"/>
              <a:t>External Frame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17" presetClass="entr" presetSubtype="10"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17" presetClass="entr" presetSubtype="10"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http://sectionhiker.com/wp-content/uploads/thumbskeep/P1050103-2.JPG"/>
          <p:cNvPicPr>
            <a:picLocks noChangeAspect="1" noChangeArrowheads="1"/>
          </p:cNvPicPr>
          <p:nvPr/>
        </p:nvPicPr>
        <p:blipFill>
          <a:blip r:embed="rId2"/>
          <a:srcRect/>
          <a:stretch>
            <a:fillRect/>
          </a:stretch>
        </p:blipFill>
        <p:spPr bwMode="auto">
          <a:xfrm>
            <a:off x="1866900" y="723900"/>
            <a:ext cx="54102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457200" y="3700463"/>
            <a:ext cx="8305800" cy="1143000"/>
          </a:xfrm>
        </p:spPr>
        <p:txBody>
          <a:bodyPr/>
          <a:lstStyle/>
          <a:p>
            <a:pPr fontAlgn="auto">
              <a:spcAft>
                <a:spcPts val="0"/>
              </a:spcAft>
              <a:buFont typeface="Wingdings 2"/>
              <a:buNone/>
              <a:defRPr/>
            </a:pPr>
            <a:r>
              <a:rPr lang="en-US" dirty="0" smtClean="0"/>
              <a:t>Clothing</a:t>
            </a:r>
            <a:endParaRPr lang="en-US" dirty="0"/>
          </a:p>
        </p:txBody>
      </p:sp>
      <p:sp>
        <p:nvSpPr>
          <p:cNvPr id="4" name="Title 3"/>
          <p:cNvSpPr>
            <a:spLocks noGrp="1"/>
          </p:cNvSpPr>
          <p:nvPr>
            <p:ph type="ctrTitle"/>
          </p:nvPr>
        </p:nvSpPr>
        <p:spPr/>
        <p:txBody>
          <a:bodyPr/>
          <a:lstStyle/>
          <a:p>
            <a:pPr fontAlgn="auto">
              <a:spcAft>
                <a:spcPts val="0"/>
              </a:spcAft>
              <a:defRPr/>
            </a:pPr>
            <a:r>
              <a:rPr smtClean="0"/>
              <a:t>What to Pack on a Winter Campout</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2" pitchFamily="18" charset="2"/>
              <a:buNone/>
            </a:pPr>
            <a:r>
              <a:rPr lang="en-US" smtClean="0"/>
              <a:t>There are 2 types of Boots: Mid-Calf (High Boots) or Ankle (Low Boots).</a:t>
            </a:r>
          </a:p>
          <a:p>
            <a:pPr>
              <a:buFont typeface="Wingdings 2" pitchFamily="18" charset="2"/>
              <a:buNone/>
            </a:pPr>
            <a:r>
              <a:rPr lang="en-US" smtClean="0"/>
              <a:t>No matter which type you purchase, they should be good fitting and waterproof.</a:t>
            </a:r>
          </a:p>
          <a:p>
            <a:pPr>
              <a:buFont typeface="Wingdings 2" pitchFamily="18" charset="2"/>
              <a:buNone/>
            </a:pPr>
            <a:r>
              <a:rPr lang="en-US" smtClean="0"/>
              <a:t>Wear them on EVERY campout.</a:t>
            </a:r>
          </a:p>
          <a:p>
            <a:pPr>
              <a:buFont typeface="Wingdings 2" pitchFamily="18" charset="2"/>
              <a:buNone/>
            </a:pPr>
            <a:r>
              <a:rPr lang="en-US" smtClean="0"/>
              <a:t>Measuring Test: 2 Finger should fit in between your heel and the back of the boot.</a:t>
            </a:r>
          </a:p>
          <a:p>
            <a:pPr>
              <a:buFont typeface="Wingdings 2" pitchFamily="18" charset="2"/>
              <a:buNone/>
            </a:pPr>
            <a:r>
              <a:rPr lang="en-US" smtClean="0"/>
              <a:t>Break your boots in before wearing them on a campout.</a:t>
            </a:r>
          </a:p>
        </p:txBody>
      </p:sp>
      <p:sp>
        <p:nvSpPr>
          <p:cNvPr id="3" name="Title 2"/>
          <p:cNvSpPr>
            <a:spLocks noGrp="1"/>
          </p:cNvSpPr>
          <p:nvPr>
            <p:ph type="title"/>
          </p:nvPr>
        </p:nvSpPr>
        <p:spPr/>
        <p:txBody>
          <a:bodyPr/>
          <a:lstStyle/>
          <a:p>
            <a:pPr algn="ctr" fontAlgn="auto">
              <a:spcAft>
                <a:spcPts val="0"/>
              </a:spcAft>
              <a:defRPr/>
            </a:pPr>
            <a:r>
              <a:rPr smtClean="0"/>
              <a:t>Boots</a:t>
            </a:r>
            <a:endParaRPr/>
          </a:p>
        </p:txBody>
      </p:sp>
      <p:pic>
        <p:nvPicPr>
          <p:cNvPr id="50178" name="Picture 2" descr="http://media.rei.com/media/590348.jpg"/>
          <p:cNvPicPr>
            <a:picLocks noChangeAspect="1" noChangeArrowheads="1"/>
          </p:cNvPicPr>
          <p:nvPr/>
        </p:nvPicPr>
        <p:blipFill>
          <a:blip r:embed="rId2"/>
          <a:srcRect/>
          <a:stretch>
            <a:fillRect/>
          </a:stretch>
        </p:blipFill>
        <p:spPr bwMode="auto">
          <a:xfrm>
            <a:off x="3810000" y="5029200"/>
            <a:ext cx="1524000" cy="152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50178"/>
                                        </p:tgtEl>
                                        <p:attrNameLst>
                                          <p:attrName>style.visibility</p:attrName>
                                        </p:attrNameLst>
                                      </p:cBhvr>
                                      <p:to>
                                        <p:strVal val="visible"/>
                                      </p:to>
                                    </p:set>
                                    <p:anim calcmode="lin" valueType="num">
                                      <p:cBhvr>
                                        <p:cTn id="11" dur="1000" fill="hold"/>
                                        <p:tgtEl>
                                          <p:spTgt spid="50178"/>
                                        </p:tgtEl>
                                        <p:attrNameLst>
                                          <p:attrName>ppt_w</p:attrName>
                                        </p:attrNameLst>
                                      </p:cBhvr>
                                      <p:tavLst>
                                        <p:tav tm="0">
                                          <p:val>
                                            <p:fltVal val="0"/>
                                          </p:val>
                                        </p:tav>
                                        <p:tav tm="100000">
                                          <p:val>
                                            <p:strVal val="#ppt_w"/>
                                          </p:val>
                                        </p:tav>
                                      </p:tavLst>
                                    </p:anim>
                                    <p:anim calcmode="lin" valueType="num">
                                      <p:cBhvr>
                                        <p:cTn id="12" dur="1000" fill="hold"/>
                                        <p:tgtEl>
                                          <p:spTgt spid="50178"/>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7" presetClass="entr" presetSubtype="10"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p:cTn id="16"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7" dur="1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par>
                          <p:cTn id="18" fill="hold">
                            <p:stCondLst>
                              <p:cond delay="2000"/>
                            </p:stCondLst>
                            <p:childTnLst>
                              <p:par>
                                <p:cTn id="19" presetID="17" presetClass="entr" presetSubtype="10"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17" presetClass="entr" presetSubtype="10" fill="hold" nodeType="after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p:cTn id="26"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7" dur="10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17" presetClass="entr" presetSubtype="10" fill="hold"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387</TotalTime>
  <Words>1465</Words>
  <Application>Microsoft Office PowerPoint</Application>
  <PresentationFormat>On-screen Show (4:3)</PresentationFormat>
  <Paragraphs>114</Paragraphs>
  <Slides>49</Slides>
  <Notes>0</Notes>
  <HiddenSlides>0</HiddenSlides>
  <MMClips>0</MMClips>
  <ScaleCrop>false</ScaleCrop>
  <HeadingPairs>
    <vt:vector size="6" baseType="variant">
      <vt:variant>
        <vt:lpstr>Fonts Used</vt:lpstr>
      </vt:variant>
      <vt:variant>
        <vt:i4>5</vt:i4>
      </vt:variant>
      <vt:variant>
        <vt:lpstr>Design Template</vt:lpstr>
      </vt:variant>
      <vt:variant>
        <vt:i4>6</vt:i4>
      </vt:variant>
      <vt:variant>
        <vt:lpstr>Slide Titles</vt:lpstr>
      </vt:variant>
      <vt:variant>
        <vt:i4>49</vt:i4>
      </vt:variant>
    </vt:vector>
  </HeadingPairs>
  <TitlesOfParts>
    <vt:vector size="60" baseType="lpstr">
      <vt:lpstr>Constantia</vt:lpstr>
      <vt:lpstr>Arial</vt:lpstr>
      <vt:lpstr>Wingdings 2</vt:lpstr>
      <vt:lpstr>Calibri</vt:lpstr>
      <vt:lpstr>Wingdings</vt:lpstr>
      <vt:lpstr>Paper</vt:lpstr>
      <vt:lpstr>Paper</vt:lpstr>
      <vt:lpstr>Paper</vt:lpstr>
      <vt:lpstr>Paper</vt:lpstr>
      <vt:lpstr>Paper</vt:lpstr>
      <vt:lpstr>Paper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dc:creator>
  <cp:lastModifiedBy>Josh</cp:lastModifiedBy>
  <cp:revision>42</cp:revision>
  <dcterms:created xsi:type="dcterms:W3CDTF">2014-11-29T17:22:06Z</dcterms:created>
  <dcterms:modified xsi:type="dcterms:W3CDTF">2014-12-02T23:02:44Z</dcterms:modified>
</cp:coreProperties>
</file>